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B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097280"/>
            <a:ext cx="105156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600" b="1" i="0">
                <a:solidFill>
                  <a:srgbClr val="1A1A1A"/>
                </a:solidFill>
                <a:latin typeface="Calibri"/>
              </a:rPr>
              <a:t>GharSetu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2606040"/>
            <a:ext cx="105156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0" i="1">
                <a:solidFill>
                  <a:srgbClr val="8A3F18"/>
                </a:solidFill>
                <a:latin typeface="Mangal"/>
              </a:rPr>
              <a:t>Apna kamra, apne sheher mein.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0120" y="3246120"/>
            <a:ext cx="105156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 i="0">
                <a:solidFill>
                  <a:srgbClr val="3A3A3A"/>
                </a:solidFill>
                <a:latin typeface="Calibri"/>
              </a:rPr>
              <a:t>A Localized PG and Room Rental Platform for University Students,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" y="3611880"/>
            <a:ext cx="105156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 i="0">
                <a:solidFill>
                  <a:srgbClr val="3A3A3A"/>
                </a:solidFill>
                <a:latin typeface="Calibri"/>
              </a:rPr>
              <a:t>with ONDC Connectivity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960120" y="4526280"/>
            <a:ext cx="5440680" cy="0"/>
          </a:xfrm>
          <a:prstGeom prst="line">
            <a:avLst/>
          </a:prstGeom>
          <a:ln w="31750">
            <a:solidFill>
              <a:srgbClr val="E26A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60120" y="466344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E26A2C"/>
                </a:solidFill>
                <a:latin typeface="Calibri"/>
              </a:rPr>
              <a:t>Capstone Defense  ·  May 2026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" y="507492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1A1A1A"/>
                </a:solidFill>
                <a:latin typeface="Calibri"/>
              </a:rPr>
              <a:t>Akshit Thakur  ·  B.Tech CSE (Cybersecurity)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0120" y="5440680"/>
            <a:ext cx="105156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555555"/>
                </a:solidFill>
                <a:latin typeface="Calibri"/>
              </a:rPr>
              <a:t>Yogananda School of AI, Computers and Data Sciences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5760720"/>
            <a:ext cx="105156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555555"/>
                </a:solidFill>
                <a:latin typeface="Calibri"/>
              </a:rPr>
              <a:t>Shoolini University, Solan, Himachal Pradesh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60120" y="626364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1">
                <a:solidFill>
                  <a:srgbClr val="555555"/>
                </a:solidFill>
                <a:latin typeface="Calibri"/>
              </a:rPr>
              <a:t>Apna kamra. Apna sheher. Apna ONDC.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B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1A1A1A"/>
                </a:solidFill>
                <a:latin typeface="Calibri"/>
              </a:rPr>
              <a:t>The Verified-Renter Trust Mechanism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60120"/>
            <a:ext cx="11064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555555"/>
                </a:solidFill>
                <a:latin typeface="Calibri"/>
              </a:rPr>
              <a:t>Outsiders may speak. Readers can tell who actually lived there.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48640" y="1417320"/>
            <a:ext cx="1645920" cy="0"/>
          </a:xfrm>
          <a:prstGeom prst="line">
            <a:avLst/>
          </a:prstGeom>
          <a:ln w="31750">
            <a:solidFill>
              <a:srgbClr val="E26A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148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555555"/>
                </a:solidFill>
                <a:latin typeface="Calibri"/>
              </a:rPr>
              <a:t>Akshit Thakur  ·  GharSetu Capstone  · 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555555"/>
                </a:solidFill>
                <a:latin typeface="Calibri"/>
              </a:rPr>
              <a:t>10 /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11480" y="6446520"/>
            <a:ext cx="11365992" cy="0"/>
          </a:xfrm>
          <a:prstGeom prst="line">
            <a:avLst/>
          </a:prstGeom>
          <a:ln w="6350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48640" y="1737360"/>
            <a:ext cx="11228832" cy="1783080"/>
          </a:xfrm>
          <a:prstGeom prst="roundRect">
            <a:avLst>
              <a:gd name="adj" fmla="val 4000"/>
            </a:avLst>
          </a:prstGeom>
          <a:solidFill>
            <a:srgbClr val="1F24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13232" y="1901952"/>
            <a:ext cx="10899648" cy="14538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>
                <a:solidFill>
                  <a:srgbClr val="F5C46B"/>
                </a:solidFill>
                <a:latin typeface="Consolas"/>
              </a:rPr>
              <a:t>is_verified_renter</a:t>
            </a:r>
            <a:r>
              <a:rPr sz="1400" b="0">
                <a:solidFill>
                  <a:srgbClr val="E6E6E6"/>
                </a:solidFill>
                <a:latin typeface="Consolas"/>
              </a:rPr>
              <a:t>  =  EXISTS (</a:t>
            </a:r>
          </a:p>
          <a:p>
            <a:pPr algn="l">
              <a:lnSpc>
                <a:spcPct val="115000"/>
              </a:lnSpc>
            </a:pPr>
            <a:r>
              <a:rPr sz="1400" b="0">
                <a:solidFill>
                  <a:srgbClr val="E6E6E6"/>
                </a:solidFill>
                <a:latin typeface="Consolas"/>
              </a:rPr>
              <a:t>  SELECT 1 FROM renter_records r</a:t>
            </a:r>
          </a:p>
          <a:p>
            <a:pPr algn="l">
              <a:lnSpc>
                <a:spcPct val="115000"/>
              </a:lnSpc>
            </a:pPr>
            <a:r>
              <a:rPr sz="1400" b="0">
                <a:solidFill>
                  <a:srgbClr val="E6E6E6"/>
                </a:solidFill>
                <a:latin typeface="Consolas"/>
              </a:rPr>
              <a:t>   WHERE r.listing_id = :listing_id</a:t>
            </a:r>
          </a:p>
          <a:p>
            <a:pPr algn="l">
              <a:lnSpc>
                <a:spcPct val="115000"/>
              </a:lnSpc>
            </a:pPr>
            <a:r>
              <a:rPr sz="1400" b="0">
                <a:solidFill>
                  <a:srgbClr val="E6E6E6"/>
                </a:solidFill>
                <a:latin typeface="Consolas"/>
              </a:rPr>
              <a:t>     AND r.student_id = :author_id</a:t>
            </a:r>
          </a:p>
          <a:p>
            <a:pPr algn="l">
              <a:lnSpc>
                <a:spcPct val="115000"/>
              </a:lnSpc>
            </a:pPr>
            <a:r>
              <a:rPr sz="1400" b="0">
                <a:solidFill>
                  <a:srgbClr val="E6E6E6"/>
                </a:solidFill>
                <a:latin typeface="Consolas"/>
              </a:rPr>
              <a:t>     AND r.active     = 1</a:t>
            </a:r>
          </a:p>
          <a:p>
            <a:pPr algn="l">
              <a:lnSpc>
                <a:spcPct val="115000"/>
              </a:lnSpc>
            </a:pPr>
            <a:r>
              <a:rPr sz="1400" b="0">
                <a:solidFill>
                  <a:srgbClr val="E6E6E6"/>
                </a:solidFill>
                <a:latin typeface="Consolas"/>
              </a:rPr>
              <a:t>     AND r.source     IN (</a:t>
            </a:r>
            <a:r>
              <a:rPr sz="1400" b="0">
                <a:solidFill>
                  <a:srgbClr val="9DD8A2"/>
                </a:solidFill>
                <a:latin typeface="Consolas"/>
              </a:rPr>
              <a:t>'platform_payment'</a:t>
            </a:r>
            <a:r>
              <a:rPr sz="1400" b="0">
                <a:solidFill>
                  <a:srgbClr val="E6E6E6"/>
                </a:solidFill>
                <a:latin typeface="Consolas"/>
              </a:rPr>
              <a:t>, </a:t>
            </a:r>
            <a:r>
              <a:rPr sz="1400" b="0">
                <a:solidFill>
                  <a:srgbClr val="9DD8A2"/>
                </a:solidFill>
                <a:latin typeface="Consolas"/>
              </a:rPr>
              <a:t>'owner_marked'</a:t>
            </a:r>
            <a:r>
              <a:rPr sz="1400" b="0">
                <a:solidFill>
                  <a:srgbClr val="E6E6E6"/>
                </a:solidFill>
                <a:latin typeface="Consolas"/>
              </a:rPr>
              <a:t>)</a:t>
            </a:r>
          </a:p>
          <a:p>
            <a:pPr algn="l">
              <a:lnSpc>
                <a:spcPct val="115000"/>
              </a:lnSpc>
            </a:pPr>
            <a:r>
              <a:rPr sz="1400" b="0">
                <a:solidFill>
                  <a:srgbClr val="E6E6E6"/>
                </a:solidFill>
                <a:latin typeface="Consolas"/>
              </a:rPr>
              <a:t>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48640" y="3749039"/>
            <a:ext cx="5532120" cy="15087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8A3F1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77240" y="3840480"/>
            <a:ext cx="50749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8A3F18"/>
                </a:solidFill>
                <a:latin typeface="Calibri"/>
              </a:rPr>
              <a:t>Path A  ·  platform_payment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7240" y="4251960"/>
            <a:ext cx="507492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Razorpay webhook HMAC-verifies, marks payment captured, auto-inserts a renter_record. The student gets the badge automatically.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45352" y="3749039"/>
            <a:ext cx="5532120" cy="15087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73952" y="3840480"/>
            <a:ext cx="50749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E26A2C"/>
                </a:solidFill>
                <a:latin typeface="Calibri"/>
              </a:rPr>
              <a:t>Path B  ·  owner_marked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73952" y="4251960"/>
            <a:ext cx="507492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Owner taps Mark Renter for a tenant who paid offline. Same renter_record is written. Same badge surfaces on review.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48640" y="5394960"/>
            <a:ext cx="11228832" cy="77724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1F7A3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77240" y="548640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1F7A3D"/>
                </a:solidFill>
                <a:latin typeface="Calibri"/>
              </a:rPr>
              <a:t>Why this matters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7240" y="5779008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Outsider reviews still count for visibility, but the reader sees a coloured badge next to verified ones. No moderation team needed.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B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1A1A1A"/>
                </a:solidFill>
                <a:latin typeface="Calibri"/>
              </a:rPr>
              <a:t>ONDC Beckn Simulation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60120"/>
            <a:ext cx="11064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555555"/>
                </a:solidFill>
                <a:latin typeface="Calibri"/>
              </a:rPr>
              <a:t>Nine inbound actions, async on_* callbacks, full message log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48640" y="1417320"/>
            <a:ext cx="1645920" cy="0"/>
          </a:xfrm>
          <a:prstGeom prst="line">
            <a:avLst/>
          </a:prstGeom>
          <a:ln w="31750">
            <a:solidFill>
              <a:srgbClr val="E26A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148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555555"/>
                </a:solidFill>
                <a:latin typeface="Calibri"/>
              </a:rPr>
              <a:t>Akshit Thakur  ·  GharSetu Capstone  · 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555555"/>
                </a:solidFill>
                <a:latin typeface="Calibri"/>
              </a:rPr>
              <a:t>11 /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11480" y="6446520"/>
            <a:ext cx="11365992" cy="0"/>
          </a:xfrm>
          <a:prstGeom prst="line">
            <a:avLst/>
          </a:prstGeom>
          <a:ln w="6350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1280160" y="1691640"/>
            <a:ext cx="2377440" cy="502920"/>
          </a:xfrm>
          <a:prstGeom prst="roundRect">
            <a:avLst>
              <a:gd name="adj" fmla="val 6000"/>
            </a:avLst>
          </a:prstGeom>
          <a:solidFill>
            <a:srgbClr val="1A355E"/>
          </a:solidFill>
          <a:ln w="9525">
            <a:solidFill>
              <a:srgbClr val="1A35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280160" y="1764792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onsolas"/>
              </a:rPr>
              <a:t>Buyer App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2468880" y="2194560"/>
            <a:ext cx="0" cy="1965960"/>
          </a:xfrm>
          <a:prstGeom prst="line">
            <a:avLst/>
          </a:prstGeom>
          <a:ln w="9525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4754880" y="1691640"/>
            <a:ext cx="2377440" cy="502920"/>
          </a:xfrm>
          <a:prstGeom prst="roundRect">
            <a:avLst>
              <a:gd name="adj" fmla="val 6000"/>
            </a:avLst>
          </a:prstGeom>
          <a:solidFill>
            <a:srgbClr val="E26A2C"/>
          </a:solidFill>
          <a:ln w="9525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754880" y="1764792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onsolas"/>
              </a:rPr>
              <a:t>GharSetu /ondc/v1/search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5943600" y="2194560"/>
            <a:ext cx="0" cy="1965960"/>
          </a:xfrm>
          <a:prstGeom prst="line">
            <a:avLst/>
          </a:prstGeom>
          <a:ln w="9525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8961120" y="1691640"/>
            <a:ext cx="2377440" cy="502920"/>
          </a:xfrm>
          <a:prstGeom prst="roundRect">
            <a:avLst>
              <a:gd name="adj" fmla="val 6000"/>
            </a:avLst>
          </a:prstGeom>
          <a:solidFill>
            <a:srgbClr val="1F7A3D"/>
          </a:solidFill>
          <a:ln w="9525">
            <a:solidFill>
              <a:srgbClr val="1F7A3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961120" y="1764792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onsolas"/>
              </a:rPr>
              <a:t>ondc_messages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10149840" y="2194560"/>
            <a:ext cx="0" cy="1965960"/>
          </a:xfrm>
          <a:prstGeom prst="line">
            <a:avLst/>
          </a:prstGeom>
          <a:ln w="9525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2468880" y="2423160"/>
            <a:ext cx="3474720" cy="0"/>
          </a:xfrm>
          <a:prstGeom prst="line">
            <a:avLst/>
          </a:prstGeom>
          <a:ln w="12700">
            <a:solidFill>
              <a:srgbClr val="3A3A3A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514600" y="2194560"/>
            <a:ext cx="33832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0">
                <a:solidFill>
                  <a:srgbClr val="3A3A3A"/>
                </a:solidFill>
                <a:latin typeface="Consolas"/>
              </a:rPr>
              <a:t>search { context, message.intent }</a:t>
            </a:r>
          </a:p>
        </p:txBody>
      </p:sp>
      <p:cxnSp>
        <p:nvCxnSpPr>
          <p:cNvPr id="21" name="Connector 20"/>
          <p:cNvCxnSpPr/>
          <p:nvPr/>
        </p:nvCxnSpPr>
        <p:spPr>
          <a:xfrm flipH="1">
            <a:off x="2468880" y="2788920"/>
            <a:ext cx="3474720" cy="0"/>
          </a:xfrm>
          <a:prstGeom prst="line">
            <a:avLst/>
          </a:prstGeom>
          <a:ln w="12700">
            <a:solidFill>
              <a:srgbClr val="3A3A3A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514600" y="2560320"/>
            <a:ext cx="33832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0">
                <a:solidFill>
                  <a:srgbClr val="3A3A3A"/>
                </a:solidFill>
                <a:latin typeface="Consolas"/>
              </a:rPr>
              <a:t>200 ACK</a:t>
            </a:r>
          </a:p>
        </p:txBody>
      </p:sp>
      <p:cxnSp>
        <p:nvCxnSpPr>
          <p:cNvPr id="23" name="Connector 22"/>
          <p:cNvCxnSpPr/>
          <p:nvPr/>
        </p:nvCxnSpPr>
        <p:spPr>
          <a:xfrm>
            <a:off x="5943600" y="3154680"/>
            <a:ext cx="4206240" cy="0"/>
          </a:xfrm>
          <a:prstGeom prst="line">
            <a:avLst/>
          </a:prstGeom>
          <a:ln w="12700">
            <a:solidFill>
              <a:srgbClr val="3A3A3A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989320" y="2926080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0">
                <a:solidFill>
                  <a:srgbClr val="3A3A3A"/>
                </a:solidFill>
                <a:latin typeface="Consolas"/>
              </a:rPr>
              <a:t>INSERT direction='in'</a:t>
            </a:r>
          </a:p>
        </p:txBody>
      </p:sp>
      <p:cxnSp>
        <p:nvCxnSpPr>
          <p:cNvPr id="25" name="Connector 24"/>
          <p:cNvCxnSpPr/>
          <p:nvPr/>
        </p:nvCxnSpPr>
        <p:spPr>
          <a:xfrm>
            <a:off x="5943600" y="3520440"/>
            <a:ext cx="4206240" cy="0"/>
          </a:xfrm>
          <a:prstGeom prst="line">
            <a:avLst/>
          </a:prstGeom>
          <a:ln w="12700">
            <a:solidFill>
              <a:srgbClr val="3A3A3A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989320" y="3291840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0">
                <a:solidFill>
                  <a:srgbClr val="3A3A3A"/>
                </a:solidFill>
                <a:latin typeface="Consolas"/>
              </a:rPr>
              <a:t>INSERT direction='out' (on_search)</a:t>
            </a:r>
          </a:p>
        </p:txBody>
      </p:sp>
      <p:cxnSp>
        <p:nvCxnSpPr>
          <p:cNvPr id="27" name="Connector 26"/>
          <p:cNvCxnSpPr/>
          <p:nvPr/>
        </p:nvCxnSpPr>
        <p:spPr>
          <a:xfrm flipH="1">
            <a:off x="2468880" y="3886200"/>
            <a:ext cx="3474720" cy="0"/>
          </a:xfrm>
          <a:prstGeom prst="line">
            <a:avLst/>
          </a:prstGeom>
          <a:ln w="12700">
            <a:solidFill>
              <a:srgbClr val="3A3A3A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514600" y="3657600"/>
            <a:ext cx="33832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0">
                <a:solidFill>
                  <a:srgbClr val="3A3A3A"/>
                </a:solidFill>
                <a:latin typeface="Consolas"/>
              </a:rPr>
              <a:t>POST {bap_uri}/on_search { catalog }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4480560"/>
            <a:ext cx="11064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1A355E"/>
                </a:solidFill>
                <a:latin typeface="Calibri"/>
              </a:rPr>
              <a:t>Implemented inbound endpoints (each replies on_*)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48640" y="4846320"/>
            <a:ext cx="1188720" cy="50292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9525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48640" y="4965192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 i="0">
                <a:solidFill>
                  <a:srgbClr val="8A3F18"/>
                </a:solidFill>
                <a:latin typeface="Consolas"/>
              </a:rPr>
              <a:t>search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1792224" y="4846320"/>
            <a:ext cx="1188720" cy="50292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9525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792224" y="4965192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 i="0">
                <a:solidFill>
                  <a:srgbClr val="8A3F18"/>
                </a:solidFill>
                <a:latin typeface="Consolas"/>
              </a:rPr>
              <a:t>select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035808" y="4846320"/>
            <a:ext cx="1188720" cy="50292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9525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035808" y="4965192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 i="0">
                <a:solidFill>
                  <a:srgbClr val="8A3F18"/>
                </a:solidFill>
                <a:latin typeface="Consolas"/>
              </a:rPr>
              <a:t>init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4279392" y="4846320"/>
            <a:ext cx="1188720" cy="50292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9525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279392" y="4965192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 i="0">
                <a:solidFill>
                  <a:srgbClr val="8A3F18"/>
                </a:solidFill>
                <a:latin typeface="Consolas"/>
              </a:rPr>
              <a:t>confirm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5522976" y="4846320"/>
            <a:ext cx="1188720" cy="50292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9525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522976" y="4965192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 i="0">
                <a:solidFill>
                  <a:srgbClr val="8A3F18"/>
                </a:solidFill>
                <a:latin typeface="Consolas"/>
              </a:rPr>
              <a:t>status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6766560" y="4846320"/>
            <a:ext cx="1188720" cy="50292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9525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766560" y="4965192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 i="0">
                <a:solidFill>
                  <a:srgbClr val="8A3F18"/>
                </a:solidFill>
                <a:latin typeface="Consolas"/>
              </a:rPr>
              <a:t>cancel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8010144" y="4846320"/>
            <a:ext cx="1188720" cy="50292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9525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8010144" y="4965192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 i="0">
                <a:solidFill>
                  <a:srgbClr val="8A3F18"/>
                </a:solidFill>
                <a:latin typeface="Consolas"/>
              </a:rPr>
              <a:t>update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9253728" y="4846320"/>
            <a:ext cx="1188720" cy="50292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9525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253728" y="4965192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 i="0">
                <a:solidFill>
                  <a:srgbClr val="8A3F18"/>
                </a:solidFill>
                <a:latin typeface="Consolas"/>
              </a:rPr>
              <a:t>rating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10497312" y="4846320"/>
            <a:ext cx="1188720" cy="50292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9525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10497312" y="4965192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 i="0">
                <a:solidFill>
                  <a:srgbClr val="8A3F18"/>
                </a:solidFill>
                <a:latin typeface="Consolas"/>
              </a:rPr>
              <a:t>support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48640" y="5532120"/>
            <a:ext cx="11064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3A3A3A"/>
                </a:solidFill>
                <a:latin typeface="Consolas"/>
              </a:rPr>
              <a:t>GET /ondc/v1/lookup  —  subscriber metadata for the registry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48640" y="5852160"/>
            <a:ext cx="11064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1">
                <a:solidFill>
                  <a:srgbClr val="555555"/>
                </a:solidFill>
                <a:latin typeface="Calibri"/>
              </a:rPr>
              <a:t>Production swap: subscribe with the ONDC registry, sign every request with Ed25519 + SHA-512, route via the Gateway. Schemas already match.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B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1A1A1A"/>
                </a:solidFill>
                <a:latin typeface="Calibri"/>
              </a:rPr>
              <a:t>Razorpay Payment Simulation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60120"/>
            <a:ext cx="11064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555555"/>
                </a:solidFill>
                <a:latin typeface="Calibri"/>
              </a:rPr>
              <a:t>Real-shape Orders API + HMAC-verified webhook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48640" y="1417320"/>
            <a:ext cx="1645920" cy="0"/>
          </a:xfrm>
          <a:prstGeom prst="line">
            <a:avLst/>
          </a:prstGeom>
          <a:ln w="31750">
            <a:solidFill>
              <a:srgbClr val="E26A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148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555555"/>
                </a:solidFill>
                <a:latin typeface="Calibri"/>
              </a:rPr>
              <a:t>Akshit Thakur  ·  GharSetu Capstone  · 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555555"/>
                </a:solidFill>
                <a:latin typeface="Calibri"/>
              </a:rPr>
              <a:t>12 /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11480" y="6446520"/>
            <a:ext cx="11365992" cy="0"/>
          </a:xfrm>
          <a:prstGeom prst="line">
            <a:avLst/>
          </a:prstGeom>
          <a:ln w="6350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48640" y="1737360"/>
            <a:ext cx="5532120" cy="2606040"/>
          </a:xfrm>
          <a:prstGeom prst="roundRect">
            <a:avLst>
              <a:gd name="adj" fmla="val 4000"/>
            </a:avLst>
          </a:prstGeom>
          <a:solidFill>
            <a:srgbClr val="1F24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13232" y="1901952"/>
            <a:ext cx="5202936" cy="22768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// POST /pay/order  --&gt;  Razorpay Orders API shape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{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id</a:t>
            </a:r>
            <a:r>
              <a:rPr sz="1200" b="0">
                <a:solidFill>
                  <a:srgbClr val="E6E6E6"/>
                </a:solidFill>
                <a:latin typeface="Consolas"/>
              </a:rPr>
              <a:t>: </a:t>
            </a:r>
            <a:r>
              <a:rPr sz="1200" b="0">
                <a:solidFill>
                  <a:srgbClr val="9DD8A2"/>
                </a:solidFill>
                <a:latin typeface="Consolas"/>
              </a:rPr>
              <a:t>"order_01HXY..."</a:t>
            </a:r>
            <a:r>
              <a:rPr sz="1200" b="0">
                <a:solidFill>
                  <a:srgbClr val="E6E6E6"/>
                </a:solidFill>
                <a:latin typeface="Consolas"/>
              </a:rPr>
              <a:t>,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entity</a:t>
            </a:r>
            <a:r>
              <a:rPr sz="1200" b="0">
                <a:solidFill>
                  <a:srgbClr val="E6E6E6"/>
                </a:solidFill>
                <a:latin typeface="Consolas"/>
              </a:rPr>
              <a:t>: </a:t>
            </a:r>
            <a:r>
              <a:rPr sz="1200" b="0">
                <a:solidFill>
                  <a:srgbClr val="9DD8A2"/>
                </a:solidFill>
                <a:latin typeface="Consolas"/>
              </a:rPr>
              <a:t>"order"</a:t>
            </a:r>
            <a:r>
              <a:rPr sz="1200" b="0">
                <a:solidFill>
                  <a:srgbClr val="E6E6E6"/>
                </a:solidFill>
                <a:latin typeface="Consolas"/>
              </a:rPr>
              <a:t>,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amount</a:t>
            </a:r>
            <a:r>
              <a:rPr sz="1200" b="0">
                <a:solidFill>
                  <a:srgbClr val="E6E6E6"/>
                </a:solidFill>
                <a:latin typeface="Consolas"/>
              </a:rPr>
              <a:t>: </a:t>
            </a:r>
            <a:r>
              <a:rPr sz="1200" b="0">
                <a:solidFill>
                  <a:srgbClr val="F5C46B"/>
                </a:solidFill>
                <a:latin typeface="Consolas"/>
              </a:rPr>
              <a:t>500000</a:t>
            </a:r>
            <a:r>
              <a:rPr sz="1200" b="0">
                <a:solidFill>
                  <a:srgbClr val="E6E6E6"/>
                </a:solidFill>
                <a:latin typeface="Consolas"/>
              </a:rPr>
              <a:t>,  </a:t>
            </a:r>
            <a:r>
              <a:rPr sz="1200" b="0">
                <a:solidFill>
                  <a:srgbClr val="E6E6E6"/>
                </a:solidFill>
                <a:latin typeface="Consolas"/>
              </a:rPr>
              <a:t>// paise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currency</a:t>
            </a:r>
            <a:r>
              <a:rPr sz="1200" b="0">
                <a:solidFill>
                  <a:srgbClr val="E6E6E6"/>
                </a:solidFill>
                <a:latin typeface="Consolas"/>
              </a:rPr>
              <a:t>: </a:t>
            </a:r>
            <a:r>
              <a:rPr sz="1200" b="0">
                <a:solidFill>
                  <a:srgbClr val="9DD8A2"/>
                </a:solidFill>
                <a:latin typeface="Consolas"/>
              </a:rPr>
              <a:t>"INR"</a:t>
            </a:r>
            <a:r>
              <a:rPr sz="1200" b="0">
                <a:solidFill>
                  <a:srgbClr val="E6E6E6"/>
                </a:solidFill>
                <a:latin typeface="Consolas"/>
              </a:rPr>
              <a:t>,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status</a:t>
            </a:r>
            <a:r>
              <a:rPr sz="1200" b="0">
                <a:solidFill>
                  <a:srgbClr val="E6E6E6"/>
                </a:solidFill>
                <a:latin typeface="Consolas"/>
              </a:rPr>
              <a:t>: </a:t>
            </a:r>
            <a:r>
              <a:rPr sz="1200" b="0">
                <a:solidFill>
                  <a:srgbClr val="9DD8A2"/>
                </a:solidFill>
                <a:latin typeface="Consolas"/>
              </a:rPr>
              <a:t>"created"</a:t>
            </a:r>
            <a:r>
              <a:rPr sz="1200" b="0">
                <a:solidFill>
                  <a:srgbClr val="E6E6E6"/>
                </a:solidFill>
                <a:latin typeface="Consolas"/>
              </a:rPr>
              <a:t>,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receipt</a:t>
            </a:r>
            <a:r>
              <a:rPr sz="1200" b="0">
                <a:solidFill>
                  <a:srgbClr val="E6E6E6"/>
                </a:solidFill>
                <a:latin typeface="Consolas"/>
              </a:rPr>
              <a:t>: </a:t>
            </a:r>
            <a:r>
              <a:rPr sz="1200" b="0">
                <a:solidFill>
                  <a:srgbClr val="9DD8A2"/>
                </a:solidFill>
                <a:latin typeface="Consolas"/>
              </a:rPr>
              <a:t>"bk_&lt;bookingId&gt;"</a:t>
            </a:r>
            <a:r>
              <a:rPr sz="1200" b="0">
                <a:solidFill>
                  <a:srgbClr val="E6E6E6"/>
                </a:solidFill>
                <a:latin typeface="Consolas"/>
              </a:rPr>
              <a:t>,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notes: { listing_id, payer_id, payee_id }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}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63640" y="1737360"/>
            <a:ext cx="5532120" cy="2606040"/>
          </a:xfrm>
          <a:prstGeom prst="roundRect">
            <a:avLst>
              <a:gd name="adj" fmla="val 4000"/>
            </a:avLst>
          </a:prstGeom>
          <a:solidFill>
            <a:srgbClr val="1F24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28232" y="1901952"/>
            <a:ext cx="5202936" cy="22768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// POST /pay/webhook  --&gt;  HMAC-SHA256 verify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const </a:t>
            </a:r>
            <a:r>
              <a:rPr sz="1200" b="0">
                <a:solidFill>
                  <a:srgbClr val="F5C46B"/>
                </a:solidFill>
                <a:latin typeface="Consolas"/>
              </a:rPr>
              <a:t>expected</a:t>
            </a:r>
            <a:r>
              <a:rPr sz="1200" b="0">
                <a:solidFill>
                  <a:srgbClr val="E6E6E6"/>
                </a:solidFill>
                <a:latin typeface="Consolas"/>
              </a:rPr>
              <a:t> = createHmac(</a:t>
            </a:r>
            <a:r>
              <a:rPr sz="1200" b="0">
                <a:solidFill>
                  <a:srgbClr val="9DD8A2"/>
                </a:solidFill>
                <a:latin typeface="Consolas"/>
              </a:rPr>
              <a:t>"sha256"</a:t>
            </a:r>
            <a:r>
              <a:rPr sz="1200" b="0">
                <a:solidFill>
                  <a:srgbClr val="E6E6E6"/>
                </a:solidFill>
                <a:latin typeface="Consolas"/>
              </a:rPr>
              <a:t>,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  config.RZP.WEBHOOK_SECRET)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.update(rawBody)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.digest(</a:t>
            </a:r>
            <a:r>
              <a:rPr sz="1200" b="0">
                <a:solidFill>
                  <a:srgbClr val="9DD8A2"/>
                </a:solidFill>
                <a:latin typeface="Consolas"/>
              </a:rPr>
              <a:t>"hex"</a:t>
            </a:r>
            <a:r>
              <a:rPr sz="1200" b="0">
                <a:solidFill>
                  <a:srgbClr val="E6E6E6"/>
                </a:solidFill>
                <a:latin typeface="Consolas"/>
              </a:rPr>
              <a:t>);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if (!timingSafeEqual(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     Buffer.from(expected),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     Buffer.from(req.headers["x-razorpay-signature"])))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return reply.code(</a:t>
            </a:r>
            <a:r>
              <a:rPr sz="1200" b="0">
                <a:solidFill>
                  <a:srgbClr val="F5C46B"/>
                </a:solidFill>
                <a:latin typeface="Consolas"/>
              </a:rPr>
              <a:t>400</a:t>
            </a:r>
            <a:r>
              <a:rPr sz="1200" b="0">
                <a:solidFill>
                  <a:srgbClr val="E6E6E6"/>
                </a:solidFill>
                <a:latin typeface="Consolas"/>
              </a:rPr>
              <a:t>).send();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// captured  --&gt;  insert renter_record (source=platform_payment)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8640" y="4754880"/>
            <a:ext cx="2606040" cy="5943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8A3F1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4901184"/>
            <a:ext cx="26060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 i="0">
                <a:solidFill>
                  <a:srgbClr val="8A3F18"/>
                </a:solidFill>
                <a:latin typeface="Consolas"/>
              </a:rPr>
              <a:t>payment.captured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319272" y="4754880"/>
            <a:ext cx="2606040" cy="5943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319272" y="4901184"/>
            <a:ext cx="26060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 i="0">
                <a:solidFill>
                  <a:srgbClr val="E26A2C"/>
                </a:solidFill>
                <a:latin typeface="Consolas"/>
              </a:rPr>
              <a:t>payments.status = captured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089904" y="4754880"/>
            <a:ext cx="2606040" cy="5943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1F7A3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089904" y="4901184"/>
            <a:ext cx="26060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 i="0">
                <a:solidFill>
                  <a:srgbClr val="1F7A3D"/>
                </a:solidFill>
                <a:latin typeface="Consolas"/>
              </a:rPr>
              <a:t>renter_records inserted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860536" y="4754880"/>
            <a:ext cx="2606040" cy="5943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1A35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860536" y="4901184"/>
            <a:ext cx="26060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 i="0">
                <a:solidFill>
                  <a:srgbClr val="1A355E"/>
                </a:solidFill>
                <a:latin typeface="Consolas"/>
              </a:rPr>
              <a:t>verified badge unlocked</a:t>
            </a:r>
          </a:p>
        </p:txBody>
      </p:sp>
      <p:cxnSp>
        <p:nvCxnSpPr>
          <p:cNvPr id="22" name="Connector 21"/>
          <p:cNvCxnSpPr/>
          <p:nvPr/>
        </p:nvCxnSpPr>
        <p:spPr>
          <a:xfrm>
            <a:off x="3154680" y="5047488"/>
            <a:ext cx="164592" cy="0"/>
          </a:xfrm>
          <a:prstGeom prst="line">
            <a:avLst/>
          </a:prstGeom>
          <a:ln w="19050">
            <a:solidFill>
              <a:srgbClr val="3A3A3A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 22"/>
          <p:cNvCxnSpPr/>
          <p:nvPr/>
        </p:nvCxnSpPr>
        <p:spPr>
          <a:xfrm>
            <a:off x="5925312" y="5047488"/>
            <a:ext cx="164592" cy="0"/>
          </a:xfrm>
          <a:prstGeom prst="line">
            <a:avLst/>
          </a:prstGeom>
          <a:ln w="19050">
            <a:solidFill>
              <a:srgbClr val="3A3A3A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 23"/>
          <p:cNvCxnSpPr/>
          <p:nvPr/>
        </p:nvCxnSpPr>
        <p:spPr>
          <a:xfrm>
            <a:off x="8695944" y="5047488"/>
            <a:ext cx="164592" cy="0"/>
          </a:xfrm>
          <a:prstGeom prst="line">
            <a:avLst/>
          </a:prstGeom>
          <a:ln w="19050">
            <a:solidFill>
              <a:srgbClr val="3A3A3A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48640" y="5577840"/>
            <a:ext cx="1122883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1">
                <a:solidFill>
                  <a:srgbClr val="555555"/>
                </a:solidFill>
                <a:latin typeface="Calibri"/>
              </a:rPr>
              <a:t>Production swap: real Razorpay keys + real x-razorpay-signature header. Code path is identical.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B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1A1A1A"/>
                </a:solidFill>
                <a:latin typeface="Calibri"/>
              </a:rPr>
              <a:t>DigiLocker KYC Simulation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60120"/>
            <a:ext cx="11064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555555"/>
                </a:solidFill>
                <a:latin typeface="Calibri"/>
              </a:rPr>
              <a:t>OAuth 2.0 PKCE flow, sanitized payload only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48640" y="1417320"/>
            <a:ext cx="1645920" cy="0"/>
          </a:xfrm>
          <a:prstGeom prst="line">
            <a:avLst/>
          </a:prstGeom>
          <a:ln w="31750">
            <a:solidFill>
              <a:srgbClr val="E26A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148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555555"/>
                </a:solidFill>
                <a:latin typeface="Calibri"/>
              </a:rPr>
              <a:t>Akshit Thakur  ·  GharSetu Capstone  · 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555555"/>
                </a:solidFill>
                <a:latin typeface="Calibri"/>
              </a:rPr>
              <a:t>13 /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11480" y="6446520"/>
            <a:ext cx="11365992" cy="0"/>
          </a:xfrm>
          <a:prstGeom prst="line">
            <a:avLst/>
          </a:prstGeom>
          <a:ln w="6350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914400" y="1691640"/>
            <a:ext cx="2377440" cy="502920"/>
          </a:xfrm>
          <a:prstGeom prst="roundRect">
            <a:avLst>
              <a:gd name="adj" fmla="val 6000"/>
            </a:avLst>
          </a:prstGeom>
          <a:solidFill>
            <a:srgbClr val="1A355E"/>
          </a:solidFill>
          <a:ln w="9525">
            <a:solidFill>
              <a:srgbClr val="1A35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1764792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Student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2103120" y="2194560"/>
            <a:ext cx="0" cy="2468880"/>
          </a:xfrm>
          <a:prstGeom prst="line">
            <a:avLst/>
          </a:prstGeom>
          <a:ln w="9525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4754880" y="1691640"/>
            <a:ext cx="2377440" cy="502920"/>
          </a:xfrm>
          <a:prstGeom prst="roundRect">
            <a:avLst>
              <a:gd name="adj" fmla="val 6000"/>
            </a:avLst>
          </a:prstGeom>
          <a:solidFill>
            <a:srgbClr val="E26A2C"/>
          </a:solidFill>
          <a:ln w="9525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754880" y="1764792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GharSetu /verify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5943600" y="2194560"/>
            <a:ext cx="0" cy="2468880"/>
          </a:xfrm>
          <a:prstGeom prst="line">
            <a:avLst/>
          </a:prstGeom>
          <a:ln w="9525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8961120" y="1691640"/>
            <a:ext cx="2377440" cy="502920"/>
          </a:xfrm>
          <a:prstGeom prst="roundRect">
            <a:avLst>
              <a:gd name="adj" fmla="val 6000"/>
            </a:avLst>
          </a:prstGeom>
          <a:solidFill>
            <a:srgbClr val="1F7A3D"/>
          </a:solidFill>
          <a:ln w="9525">
            <a:solidFill>
              <a:srgbClr val="1F7A3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961120" y="1764792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DigiLocker (sim)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10149840" y="2194560"/>
            <a:ext cx="0" cy="2468880"/>
          </a:xfrm>
          <a:prstGeom prst="line">
            <a:avLst/>
          </a:prstGeom>
          <a:ln w="9525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2103120" y="2423160"/>
            <a:ext cx="3840480" cy="0"/>
          </a:xfrm>
          <a:prstGeom prst="line">
            <a:avLst/>
          </a:prstGeom>
          <a:ln w="12700">
            <a:solidFill>
              <a:srgbClr val="3A3A3A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194560" y="219456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0">
                <a:solidFill>
                  <a:srgbClr val="3A3A3A"/>
                </a:solidFill>
                <a:latin typeface="Consolas"/>
              </a:rPr>
              <a:t>POST /verify/digilocker/init</a:t>
            </a:r>
          </a:p>
        </p:txBody>
      </p:sp>
      <p:cxnSp>
        <p:nvCxnSpPr>
          <p:cNvPr id="21" name="Connector 20"/>
          <p:cNvCxnSpPr/>
          <p:nvPr/>
        </p:nvCxnSpPr>
        <p:spPr>
          <a:xfrm>
            <a:off x="5943600" y="2743200"/>
            <a:ext cx="4206240" cy="0"/>
          </a:xfrm>
          <a:prstGeom prst="line">
            <a:avLst/>
          </a:prstGeom>
          <a:ln w="12700">
            <a:solidFill>
              <a:srgbClr val="3A3A3A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035040" y="2514600"/>
            <a:ext cx="40233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0">
                <a:solidFill>
                  <a:srgbClr val="3A3A3A"/>
                </a:solidFill>
                <a:latin typeface="Consolas"/>
              </a:rPr>
              <a:t>302 redirect (state, code_challenge S256)</a:t>
            </a:r>
          </a:p>
        </p:txBody>
      </p:sp>
      <p:cxnSp>
        <p:nvCxnSpPr>
          <p:cNvPr id="23" name="Connector 22"/>
          <p:cNvCxnSpPr/>
          <p:nvPr/>
        </p:nvCxnSpPr>
        <p:spPr>
          <a:xfrm flipH="1">
            <a:off x="2103120" y="3063240"/>
            <a:ext cx="8046720" cy="0"/>
          </a:xfrm>
          <a:prstGeom prst="line">
            <a:avLst/>
          </a:prstGeom>
          <a:ln w="12700">
            <a:solidFill>
              <a:srgbClr val="3A3A3A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194560" y="2834640"/>
            <a:ext cx="7863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0">
                <a:solidFill>
                  <a:srgbClr val="3A3A3A"/>
                </a:solidFill>
                <a:latin typeface="Consolas"/>
              </a:rPr>
              <a:t>consent screen + confirm</a:t>
            </a:r>
          </a:p>
        </p:txBody>
      </p:sp>
      <p:cxnSp>
        <p:nvCxnSpPr>
          <p:cNvPr id="25" name="Connector 24"/>
          <p:cNvCxnSpPr/>
          <p:nvPr/>
        </p:nvCxnSpPr>
        <p:spPr>
          <a:xfrm flipH="1">
            <a:off x="5943600" y="3383280"/>
            <a:ext cx="4206240" cy="0"/>
          </a:xfrm>
          <a:prstGeom prst="line">
            <a:avLst/>
          </a:prstGeom>
          <a:ln w="12700">
            <a:solidFill>
              <a:srgbClr val="3A3A3A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035040" y="3154680"/>
            <a:ext cx="40233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0">
                <a:solidFill>
                  <a:srgbClr val="3A3A3A"/>
                </a:solidFill>
                <a:latin typeface="Consolas"/>
              </a:rPr>
              <a:t>GET /verify/digilocker/callback?code=SIM_...</a:t>
            </a:r>
          </a:p>
        </p:txBody>
      </p:sp>
      <p:sp>
        <p:nvSpPr>
          <p:cNvPr id="27" name="Right Brace 26"/>
          <p:cNvSpPr/>
          <p:nvPr/>
        </p:nvSpPr>
        <p:spPr>
          <a:xfrm>
            <a:off x="5943600" y="3657600"/>
            <a:ext cx="274320" cy="274320"/>
          </a:xfrm>
          <a:prstGeom prst="rightBrace">
            <a:avLst/>
          </a:prstGeom>
          <a:noFill/>
          <a:ln w="12700">
            <a:solidFill>
              <a:srgbClr val="3A3A3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309360" y="361188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3A3A3A"/>
                </a:solidFill>
                <a:latin typeface="Consolas"/>
              </a:rPr>
              <a:t>verify state, exchange code, fetch eAadhaar (sim)</a:t>
            </a:r>
          </a:p>
        </p:txBody>
      </p:sp>
      <p:sp>
        <p:nvSpPr>
          <p:cNvPr id="29" name="Right Brace 28"/>
          <p:cNvSpPr/>
          <p:nvPr/>
        </p:nvSpPr>
        <p:spPr>
          <a:xfrm>
            <a:off x="5943600" y="3977640"/>
            <a:ext cx="274320" cy="274320"/>
          </a:xfrm>
          <a:prstGeom prst="rightBrace">
            <a:avLst/>
          </a:prstGeom>
          <a:noFill/>
          <a:ln w="12700">
            <a:solidFill>
              <a:srgbClr val="3A3A3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309360" y="39319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3A3A3A"/>
                </a:solidFill>
                <a:latin typeface="Consolas"/>
              </a:rPr>
              <a:t>store sanitized payload  →  kyc_verified=1</a:t>
            </a:r>
          </a:p>
        </p:txBody>
      </p:sp>
      <p:cxnSp>
        <p:nvCxnSpPr>
          <p:cNvPr id="31" name="Connector 30"/>
          <p:cNvCxnSpPr/>
          <p:nvPr/>
        </p:nvCxnSpPr>
        <p:spPr>
          <a:xfrm flipH="1">
            <a:off x="2103120" y="4343400"/>
            <a:ext cx="3840480" cy="0"/>
          </a:xfrm>
          <a:prstGeom prst="line">
            <a:avLst/>
          </a:prstGeom>
          <a:ln w="12700">
            <a:solidFill>
              <a:srgbClr val="3A3A3A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194560" y="411480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0">
                <a:solidFill>
                  <a:srgbClr val="3A3A3A"/>
                </a:solidFill>
                <a:latin typeface="Consolas"/>
              </a:rPr>
              <a:t>redirect to /student/dashboard  +  flash 'verified'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548640" y="4983480"/>
            <a:ext cx="11228832" cy="118872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1F7A3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777240" y="507492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1F7A3D"/>
                </a:solidFill>
                <a:latin typeface="Calibri"/>
              </a:rPr>
              <a:t>Sanitized payload stored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77240" y="534924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3A3A3A"/>
                </a:solidFill>
                <a:latin typeface="Consolas"/>
              </a:rPr>
              <a:t>{ method: 'digilocker_simulated', verified_at, aadhaar_last4: '1234', name_on_id, dob_year }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77240" y="566928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1">
                <a:solidFill>
                  <a:srgbClr val="555555"/>
                </a:solidFill>
                <a:latin typeface="Calibri"/>
              </a:rPr>
              <a:t>Production swap: real CLIENT_ID / CLIENT_SECRET + PKCE verifier persistence. kyc_verified drives the trust badge across the app.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B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1A1A1A"/>
                </a:solidFill>
                <a:latin typeface="Calibri"/>
              </a:rPr>
              <a:t>Performance for Slow Phones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60120"/>
            <a:ext cx="11064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555555"/>
                </a:solidFill>
                <a:latin typeface="Calibri"/>
              </a:rPr>
              <a:t>Designed against a 2G connection on a budget Android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48640" y="1417320"/>
            <a:ext cx="1645920" cy="0"/>
          </a:xfrm>
          <a:prstGeom prst="line">
            <a:avLst/>
          </a:prstGeom>
          <a:ln w="31750">
            <a:solidFill>
              <a:srgbClr val="E26A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148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555555"/>
                </a:solidFill>
                <a:latin typeface="Calibri"/>
              </a:rPr>
              <a:t>Akshit Thakur  ·  GharSetu Capstone  · 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555555"/>
                </a:solidFill>
                <a:latin typeface="Calibri"/>
              </a:rPr>
              <a:t>14 /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11480" y="6446520"/>
            <a:ext cx="11365992" cy="0"/>
          </a:xfrm>
          <a:prstGeom prst="line">
            <a:avLst/>
          </a:prstGeom>
          <a:ln w="6350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48640" y="1691640"/>
            <a:ext cx="2194560" cy="141732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1783080"/>
            <a:ext cx="21945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800" b="1" i="0">
                <a:solidFill>
                  <a:srgbClr val="8A3F18"/>
                </a:solidFill>
                <a:latin typeface="Calibri"/>
              </a:rPr>
              <a:t>12 KB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423160"/>
            <a:ext cx="21945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 i="0">
                <a:solidFill>
                  <a:srgbClr val="1A1A1A"/>
                </a:solidFill>
                <a:latin typeface="Calibri"/>
              </a:rPr>
              <a:t>Home 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2715768"/>
            <a:ext cx="21945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0">
                <a:solidFill>
                  <a:srgbClr val="555555"/>
                </a:solidFill>
                <a:latin typeface="Calibri"/>
              </a:rPr>
              <a:t>gzipped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816352" y="1691640"/>
            <a:ext cx="2194560" cy="141732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816352" y="1783080"/>
            <a:ext cx="21945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800" b="1" i="0">
                <a:solidFill>
                  <a:srgbClr val="8A3F18"/>
                </a:solidFill>
                <a:latin typeface="Calibri"/>
              </a:rPr>
              <a:t>25 KB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16352" y="2423160"/>
            <a:ext cx="21945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 i="0">
                <a:solidFill>
                  <a:srgbClr val="1A1A1A"/>
                </a:solidFill>
                <a:latin typeface="Calibri"/>
              </a:rPr>
              <a:t>Critical 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16352" y="2715768"/>
            <a:ext cx="21945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0">
                <a:solidFill>
                  <a:srgbClr val="555555"/>
                </a:solidFill>
                <a:latin typeface="Calibri"/>
              </a:rPr>
              <a:t>single file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084064" y="1691640"/>
            <a:ext cx="2194560" cy="141732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84064" y="1783080"/>
            <a:ext cx="21945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800" b="1" i="0">
                <a:solidFill>
                  <a:srgbClr val="8A3F18"/>
                </a:solidFill>
                <a:latin typeface="Calibri"/>
              </a:rPr>
              <a:t>0 KB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84064" y="2423160"/>
            <a:ext cx="21945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 i="0">
                <a:solidFill>
                  <a:srgbClr val="1A1A1A"/>
                </a:solidFill>
                <a:latin typeface="Calibri"/>
              </a:rPr>
              <a:t>JS framework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84064" y="2715768"/>
            <a:ext cx="21945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0">
                <a:solidFill>
                  <a:srgbClr val="555555"/>
                </a:solidFill>
                <a:latin typeface="Calibri"/>
              </a:rPr>
              <a:t>vanilla only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351776" y="1691640"/>
            <a:ext cx="2194560" cy="141732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351776" y="1783080"/>
            <a:ext cx="21945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800" b="1" i="0">
                <a:solidFill>
                  <a:srgbClr val="8A3F18"/>
                </a:solidFill>
                <a:latin typeface="Calibri"/>
              </a:rPr>
              <a:t>78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51776" y="2423160"/>
            <a:ext cx="21945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 i="0">
                <a:solidFill>
                  <a:srgbClr val="1A1A1A"/>
                </a:solidFill>
                <a:latin typeface="Calibri"/>
              </a:rPr>
              <a:t>WebP quality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51776" y="2715768"/>
            <a:ext cx="21945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0">
                <a:solidFill>
                  <a:srgbClr val="555555"/>
                </a:solidFill>
                <a:latin typeface="Calibri"/>
              </a:rPr>
              <a:t>via sharp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619488" y="1691640"/>
            <a:ext cx="2194560" cy="141732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619488" y="1783080"/>
            <a:ext cx="21945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800" b="1" i="0">
                <a:solidFill>
                  <a:srgbClr val="8A3F18"/>
                </a:solidFill>
                <a:latin typeface="Calibri"/>
              </a:rPr>
              <a:t>~5 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619488" y="2423160"/>
            <a:ext cx="21945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 i="0">
                <a:solidFill>
                  <a:srgbClr val="1A1A1A"/>
                </a:solidFill>
                <a:latin typeface="Calibri"/>
              </a:rPr>
              <a:t>Cloud Run cold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19488" y="2715768"/>
            <a:ext cx="21945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0">
                <a:solidFill>
                  <a:srgbClr val="555555"/>
                </a:solidFill>
                <a:latin typeface="Calibri"/>
              </a:rPr>
              <a:t>min=0 always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3383280"/>
            <a:ext cx="11064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1A355E"/>
                </a:solidFill>
                <a:latin typeface="Calibri"/>
              </a:rPr>
              <a:t>Engineering decisions that earned those numbers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" y="3840480"/>
            <a:ext cx="11228832" cy="2468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  <a:spcAft>
                <a:spcPts val="400"/>
              </a:spcAft>
            </a:pPr>
            <a:r>
              <a:rPr sz="1400" b="0">
                <a:solidFill>
                  <a:srgbClr val="3A3A3A"/>
                </a:solidFill>
                <a:latin typeface="Calibri"/>
              </a:rPr>
              <a:t>•  Server-rendered EJS  —  the page is interactive before any JS parses.</a:t>
            </a:r>
          </a:p>
          <a:p>
            <a:pPr algn="l">
              <a:lnSpc>
                <a:spcPct val="125000"/>
              </a:lnSpc>
              <a:spcAft>
                <a:spcPts val="400"/>
              </a:spcAft>
            </a:pPr>
            <a:r>
              <a:rPr sz="1400" b="0">
                <a:solidFill>
                  <a:srgbClr val="3A3A3A"/>
                </a:solidFill>
                <a:latin typeface="Calibri"/>
              </a:rPr>
              <a:t>•  Leaflet + OSM tiles loaded only on map pages, lazy from CDN with SRI.</a:t>
            </a:r>
          </a:p>
          <a:p>
            <a:pPr algn="l">
              <a:lnSpc>
                <a:spcPct val="125000"/>
              </a:lnSpc>
              <a:spcAft>
                <a:spcPts val="400"/>
              </a:spcAft>
            </a:pPr>
            <a:r>
              <a:rPr sz="1400" b="0">
                <a:solidFill>
                  <a:srgbClr val="3A3A3A"/>
                </a:solidFill>
                <a:latin typeface="Calibri"/>
              </a:rPr>
              <a:t>•  Sharp re-encodes uploads to WebP at quality 78. Listing page weighs in well under 200 KB.</a:t>
            </a:r>
          </a:p>
          <a:p>
            <a:pPr algn="l">
              <a:lnSpc>
                <a:spcPct val="125000"/>
              </a:lnSpc>
              <a:spcAft>
                <a:spcPts val="400"/>
              </a:spcAft>
            </a:pPr>
            <a:r>
              <a:rPr sz="1400" b="0">
                <a:solidFill>
                  <a:srgbClr val="3A3A3A"/>
                </a:solidFill>
                <a:latin typeface="Calibri"/>
              </a:rPr>
              <a:t>•  Service worker caches the app shell + last 20 listings. Repeat search works offline.</a:t>
            </a:r>
          </a:p>
          <a:p>
            <a:pPr algn="l">
              <a:lnSpc>
                <a:spcPct val="125000"/>
              </a:lnSpc>
              <a:spcAft>
                <a:spcPts val="400"/>
              </a:spcAft>
            </a:pPr>
            <a:r>
              <a:rPr sz="1400" b="0">
                <a:solidFill>
                  <a:srgbClr val="3A3A3A"/>
                </a:solidFill>
                <a:latin typeface="Calibri"/>
              </a:rPr>
              <a:t>•  Cloud Run gzips by default. min-instances=0  =  zero rupees idle.</a:t>
            </a:r>
          </a:p>
          <a:p>
            <a:pPr algn="l">
              <a:lnSpc>
                <a:spcPct val="125000"/>
              </a:lnSpc>
              <a:spcAft>
                <a:spcPts val="400"/>
              </a:spcAft>
            </a:pPr>
            <a:r>
              <a:rPr sz="1400" b="0">
                <a:solidFill>
                  <a:srgbClr val="3A3A3A"/>
                </a:solidFill>
                <a:latin typeface="Calibri"/>
              </a:rPr>
              <a:t>•  No client bundler, no dependency tree to ship. The browser pays only for what it uses.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B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1A1A1A"/>
                </a:solidFill>
                <a:latin typeface="Calibri"/>
              </a:rPr>
              <a:t>Accessibility (WCAG 2.2 AAA)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60120"/>
            <a:ext cx="11064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555555"/>
                </a:solidFill>
                <a:latin typeface="Calibri"/>
              </a:rPr>
              <a:t>Equal usability for blind, deaf, motor, low-vision, cognitive, ADHD users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48640" y="1417320"/>
            <a:ext cx="1645920" cy="0"/>
          </a:xfrm>
          <a:prstGeom prst="line">
            <a:avLst/>
          </a:prstGeom>
          <a:ln w="31750">
            <a:solidFill>
              <a:srgbClr val="E26A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148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555555"/>
                </a:solidFill>
                <a:latin typeface="Calibri"/>
              </a:rPr>
              <a:t>Akshit Thakur  ·  GharSetu Capstone  · 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555555"/>
                </a:solidFill>
                <a:latin typeface="Calibri"/>
              </a:rPr>
              <a:t>15 /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11480" y="6446520"/>
            <a:ext cx="11365992" cy="0"/>
          </a:xfrm>
          <a:prstGeom prst="line">
            <a:avLst/>
          </a:prstGeom>
          <a:ln w="6350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48640" y="1691640"/>
            <a:ext cx="3694176" cy="42519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48640" y="1691640"/>
            <a:ext cx="3694176" cy="91440"/>
          </a:xfrm>
          <a:prstGeom prst="rect">
            <a:avLst/>
          </a:prstGeom>
          <a:solidFill>
            <a:srgbClr val="1A3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7240" y="1874519"/>
            <a:ext cx="323697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1A355E"/>
                </a:solidFill>
                <a:latin typeface="Calibri"/>
              </a:rPr>
              <a:t>Vision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2331720"/>
            <a:ext cx="3236976" cy="3474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  <a:spcAft>
                <a:spcPts val="400"/>
              </a:spcAft>
            </a:pPr>
            <a:r>
              <a:rPr sz="1250" b="0">
                <a:solidFill>
                  <a:srgbClr val="3A3A3A"/>
                </a:solidFill>
                <a:latin typeface="Calibri"/>
              </a:rPr>
              <a:t>•  Contrast ≥ 7:1 every text element.</a:t>
            </a:r>
          </a:p>
          <a:p>
            <a:pPr algn="l">
              <a:lnSpc>
                <a:spcPct val="125000"/>
              </a:lnSpc>
              <a:spcAft>
                <a:spcPts val="400"/>
              </a:spcAft>
            </a:pPr>
            <a:r>
              <a:rPr sz="1250" b="0">
                <a:solidFill>
                  <a:srgbClr val="3A3A3A"/>
                </a:solidFill>
                <a:latin typeface="Calibri"/>
              </a:rPr>
              <a:t>•  Visible focus ring ≥ 3:1 via :focus-visible.</a:t>
            </a:r>
          </a:p>
          <a:p>
            <a:pPr algn="l">
              <a:lnSpc>
                <a:spcPct val="125000"/>
              </a:lnSpc>
              <a:spcAft>
                <a:spcPts val="400"/>
              </a:spcAft>
            </a:pPr>
            <a:r>
              <a:rPr sz="1250" b="0">
                <a:solidFill>
                  <a:srgbClr val="3A3A3A"/>
                </a:solidFill>
                <a:latin typeface="Calibri"/>
              </a:rPr>
              <a:t>•  Skip-to-content as first focusable.</a:t>
            </a:r>
          </a:p>
          <a:p>
            <a:pPr algn="l">
              <a:lnSpc>
                <a:spcPct val="125000"/>
              </a:lnSpc>
              <a:spcAft>
                <a:spcPts val="400"/>
              </a:spcAft>
            </a:pPr>
            <a:r>
              <a:rPr sz="1250" b="0">
                <a:solidFill>
                  <a:srgbClr val="3A3A3A"/>
                </a:solidFill>
                <a:latin typeface="Calibri"/>
              </a:rPr>
              <a:t>•  ARIA labels on icon-only buttons.</a:t>
            </a:r>
          </a:p>
          <a:p>
            <a:pPr algn="l">
              <a:lnSpc>
                <a:spcPct val="125000"/>
              </a:lnSpc>
              <a:spcAft>
                <a:spcPts val="400"/>
              </a:spcAft>
            </a:pPr>
            <a:r>
              <a:rPr sz="1250" b="0">
                <a:solidFill>
                  <a:srgbClr val="3A3A3A"/>
                </a:solidFill>
                <a:latin typeface="Calibri"/>
              </a:rPr>
              <a:t>•  &lt;html lang&gt; set per request.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389120" y="1691640"/>
            <a:ext cx="3694176" cy="42519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389120" y="1691640"/>
            <a:ext cx="3694176" cy="91440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617720" y="1874519"/>
            <a:ext cx="323697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E26A2C"/>
                </a:solidFill>
                <a:latin typeface="Calibri"/>
              </a:rPr>
              <a:t>Motion / cognition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17720" y="2331720"/>
            <a:ext cx="3236976" cy="3474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  <a:spcAft>
                <a:spcPts val="400"/>
              </a:spcAft>
            </a:pPr>
            <a:r>
              <a:rPr sz="1250" b="0">
                <a:solidFill>
                  <a:srgbClr val="3A3A3A"/>
                </a:solidFill>
                <a:latin typeface="Calibri"/>
              </a:rPr>
              <a:t>•  prefers-reduced-motion respected.</a:t>
            </a:r>
          </a:p>
          <a:p>
            <a:pPr algn="l">
              <a:lnSpc>
                <a:spcPct val="125000"/>
              </a:lnSpc>
              <a:spcAft>
                <a:spcPts val="400"/>
              </a:spcAft>
            </a:pPr>
            <a:r>
              <a:rPr sz="1250" b="0">
                <a:solidFill>
                  <a:srgbClr val="3A3A3A"/>
                </a:solidFill>
                <a:latin typeface="Calibri"/>
              </a:rPr>
              <a:t>•  forced-colors mode supported.</a:t>
            </a:r>
          </a:p>
          <a:p>
            <a:pPr algn="l">
              <a:lnSpc>
                <a:spcPct val="125000"/>
              </a:lnSpc>
              <a:spcAft>
                <a:spcPts val="400"/>
              </a:spcAft>
            </a:pPr>
            <a:r>
              <a:rPr sz="1250" b="0">
                <a:solidFill>
                  <a:srgbClr val="3A3A3A"/>
                </a:solidFill>
                <a:latin typeface="Calibri"/>
              </a:rPr>
              <a:t>•  No autoplay, no time-pressured forms.</a:t>
            </a:r>
          </a:p>
          <a:p>
            <a:pPr algn="l">
              <a:lnSpc>
                <a:spcPct val="125000"/>
              </a:lnSpc>
              <a:spcAft>
                <a:spcPts val="400"/>
              </a:spcAft>
            </a:pPr>
            <a:r>
              <a:rPr sz="1250" b="0">
                <a:solidFill>
                  <a:srgbClr val="3A3A3A"/>
                </a:solidFill>
                <a:latin typeface="Calibri"/>
              </a:rPr>
              <a:t>•  Form errors via aria-describedby.</a:t>
            </a:r>
          </a:p>
          <a:p>
            <a:pPr algn="l">
              <a:lnSpc>
                <a:spcPct val="125000"/>
              </a:lnSpc>
              <a:spcAft>
                <a:spcPts val="400"/>
              </a:spcAft>
            </a:pPr>
            <a:r>
              <a:rPr sz="1250" b="0">
                <a:solidFill>
                  <a:srgbClr val="3A3A3A"/>
                </a:solidFill>
                <a:latin typeface="Calibri"/>
              </a:rPr>
              <a:t>•  Plain language in EN + HI.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229600" y="1691640"/>
            <a:ext cx="3694176" cy="42519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229600" y="1691640"/>
            <a:ext cx="3694176" cy="91440"/>
          </a:xfrm>
          <a:prstGeom prst="rect">
            <a:avLst/>
          </a:prstGeom>
          <a:solidFill>
            <a:srgbClr val="1F7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58200" y="1874519"/>
            <a:ext cx="323697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1F7A3D"/>
                </a:solidFill>
                <a:latin typeface="Calibri"/>
              </a:rPr>
              <a:t>Locale and direction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58200" y="2331720"/>
            <a:ext cx="3236976" cy="3474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  <a:spcAft>
                <a:spcPts val="400"/>
              </a:spcAft>
            </a:pPr>
            <a:r>
              <a:rPr sz="1250" b="0">
                <a:solidFill>
                  <a:srgbClr val="3A3A3A"/>
                </a:solidFill>
                <a:latin typeface="Calibri"/>
              </a:rPr>
              <a:t>•  Bilingual EN + HI from launch.</a:t>
            </a:r>
          </a:p>
          <a:p>
            <a:pPr algn="l">
              <a:lnSpc>
                <a:spcPct val="125000"/>
              </a:lnSpc>
              <a:spcAft>
                <a:spcPts val="400"/>
              </a:spcAft>
            </a:pPr>
            <a:r>
              <a:rPr sz="1250" b="0">
                <a:solidFill>
                  <a:srgbClr val="3A3A3A"/>
                </a:solidFill>
                <a:latin typeface="Calibri"/>
              </a:rPr>
              <a:t>•  Locale picker in nav, cookie + query param.</a:t>
            </a:r>
          </a:p>
          <a:p>
            <a:pPr algn="l">
              <a:lnSpc>
                <a:spcPct val="125000"/>
              </a:lnSpc>
              <a:spcAft>
                <a:spcPts val="400"/>
              </a:spcAft>
            </a:pPr>
            <a:r>
              <a:rPr sz="1250" b="0">
                <a:solidFill>
                  <a:srgbClr val="3A3A3A"/>
                </a:solidFill>
                <a:latin typeface="Calibri"/>
              </a:rPr>
              <a:t>•  RTL-ready: dir attribute per locale.</a:t>
            </a:r>
          </a:p>
          <a:p>
            <a:pPr algn="l">
              <a:lnSpc>
                <a:spcPct val="125000"/>
              </a:lnSpc>
              <a:spcAft>
                <a:spcPts val="400"/>
              </a:spcAft>
            </a:pPr>
            <a:r>
              <a:rPr sz="1250" b="0">
                <a:solidFill>
                  <a:srgbClr val="3A3A3A"/>
                </a:solidFill>
                <a:latin typeface="Calibri"/>
              </a:rPr>
              <a:t>•  Mangal / Nirmala UI fallback for Devanagari.</a:t>
            </a:r>
          </a:p>
          <a:p>
            <a:pPr algn="l">
              <a:lnSpc>
                <a:spcPct val="125000"/>
              </a:lnSpc>
              <a:spcAft>
                <a:spcPts val="400"/>
              </a:spcAft>
            </a:pPr>
            <a:r>
              <a:rPr sz="1250" b="0">
                <a:solidFill>
                  <a:srgbClr val="3A3A3A"/>
                </a:solidFill>
                <a:latin typeface="Calibri"/>
              </a:rPr>
              <a:t>•  Tested on NVDA / Firefox + VoiceOver / Safari.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6080760"/>
            <a:ext cx="1122883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1">
                <a:solidFill>
                  <a:srgbClr val="555555"/>
                </a:solidFill>
                <a:latin typeface="Calibri"/>
              </a:rPr>
              <a:t>Goal: works on a slow phone, on a small-town network, for everyone.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B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1A1A1A"/>
                </a:solidFill>
                <a:latin typeface="Calibri"/>
              </a:rPr>
              <a:t>Security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60120"/>
            <a:ext cx="11064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555555"/>
                </a:solidFill>
                <a:latin typeface="Calibri"/>
              </a:rPr>
              <a:t>Defence in depth, no exceptions, every layer hostile to the layer above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48640" y="1417320"/>
            <a:ext cx="1645920" cy="0"/>
          </a:xfrm>
          <a:prstGeom prst="line">
            <a:avLst/>
          </a:prstGeom>
          <a:ln w="31750">
            <a:solidFill>
              <a:srgbClr val="E26A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148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555555"/>
                </a:solidFill>
                <a:latin typeface="Calibri"/>
              </a:rPr>
              <a:t>Akshit Thakur  ·  GharSetu Capstone  · 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555555"/>
                </a:solidFill>
                <a:latin typeface="Calibri"/>
              </a:rPr>
              <a:t>16 /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11480" y="6446520"/>
            <a:ext cx="11365992" cy="0"/>
          </a:xfrm>
          <a:prstGeom prst="line">
            <a:avLst/>
          </a:prstGeom>
          <a:ln w="6350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48640" y="1691640"/>
            <a:ext cx="5577840" cy="4572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48640" y="1691640"/>
            <a:ext cx="73152" cy="457200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1728216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i="0">
                <a:solidFill>
                  <a:srgbClr val="1A1A1A"/>
                </a:solidFill>
                <a:latin typeface="Calibri"/>
              </a:rPr>
              <a:t>bcrypt cost 12  +  password ≥ 10 chars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1929384"/>
            <a:ext cx="5303520" cy="21945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 i="0">
                <a:solidFill>
                  <a:srgbClr val="555555"/>
                </a:solidFill>
                <a:latin typeface="Calibri"/>
              </a:rPr>
              <a:t>Password hashing tuned for 2026 hardware.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8640" y="2240280"/>
            <a:ext cx="5577840" cy="4572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48640" y="2240280"/>
            <a:ext cx="73152" cy="457200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2276856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i="0">
                <a:solidFill>
                  <a:srgbClr val="1A1A1A"/>
                </a:solidFill>
                <a:latin typeface="Calibri"/>
              </a:rPr>
              <a:t>JWT HS256 in HttpOnly Secure SameSite=Lax cookie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2478024"/>
            <a:ext cx="5303520" cy="21945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 i="0">
                <a:solidFill>
                  <a:srgbClr val="555555"/>
                </a:solidFill>
                <a:latin typeface="Calibri"/>
              </a:rPr>
              <a:t>Server-side sessions table allows revocation.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48640" y="2788920"/>
            <a:ext cx="5577840" cy="4572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48640" y="2788920"/>
            <a:ext cx="73152" cy="457200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2825496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i="0">
                <a:solidFill>
                  <a:srgbClr val="1A1A1A"/>
                </a:solidFill>
                <a:latin typeface="Calibri"/>
              </a:rPr>
              <a:t>CSRF double-submit token (gs_csrf)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" y="3026664"/>
            <a:ext cx="5303520" cy="21945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 i="0">
                <a:solidFill>
                  <a:srgbClr val="555555"/>
                </a:solidFill>
                <a:latin typeface="Calibri"/>
              </a:rPr>
              <a:t>@fastify/csrf-protection on every state-changing POST.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48640" y="3337560"/>
            <a:ext cx="5577840" cy="4572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548640" y="3337560"/>
            <a:ext cx="73152" cy="457200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31520" y="3374136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i="0">
                <a:solidFill>
                  <a:srgbClr val="1A1A1A"/>
                </a:solidFill>
                <a:latin typeface="Calibri"/>
              </a:rPr>
              <a:t>Parameterised SQL only, zero string concat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3575304"/>
            <a:ext cx="5303520" cy="21945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 i="0">
                <a:solidFill>
                  <a:srgbClr val="555555"/>
                </a:solidFill>
                <a:latin typeface="Calibri"/>
              </a:rPr>
              <a:t>better-sqlite3 prepared statements throughout.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548640" y="3886200"/>
            <a:ext cx="5577840" cy="4572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548640" y="3886200"/>
            <a:ext cx="73152" cy="457200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31520" y="3922776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i="0">
                <a:solidFill>
                  <a:srgbClr val="1A1A1A"/>
                </a:solidFill>
                <a:latin typeface="Calibri"/>
              </a:rPr>
              <a:t>zod validation at every request boundary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1520" y="4123944"/>
            <a:ext cx="5303520" cy="21945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 i="0">
                <a:solidFill>
                  <a:srgbClr val="555555"/>
                </a:solidFill>
                <a:latin typeface="Calibri"/>
              </a:rPr>
              <a:t>Body, query, params parsed before any handler runs.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199632" y="1691640"/>
            <a:ext cx="5577840" cy="4572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6199632" y="1691640"/>
            <a:ext cx="73152" cy="457200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382512" y="1728216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i="0">
                <a:solidFill>
                  <a:srgbClr val="1A1A1A"/>
                </a:solidFill>
                <a:latin typeface="Calibri"/>
              </a:rPr>
              <a:t>audit_log on every mutation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382512" y="1929384"/>
            <a:ext cx="5303520" cy="21945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 i="0">
                <a:solidFill>
                  <a:srgbClr val="555555"/>
                </a:solidFill>
                <a:latin typeface="Calibri"/>
              </a:rPr>
              <a:t>actor, ip, ua, sanitized payload  —  visible in /admin.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199632" y="2240280"/>
            <a:ext cx="5577840" cy="4572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199632" y="2240280"/>
            <a:ext cx="73152" cy="457200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382512" y="2276856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i="0">
                <a:solidFill>
                  <a:srgbClr val="1A1A1A"/>
                </a:solidFill>
                <a:latin typeface="Calibri"/>
              </a:rPr>
              <a:t>Rate limit 200 req / minute / IP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382512" y="2478024"/>
            <a:ext cx="5303520" cy="21945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 i="0">
                <a:solidFill>
                  <a:srgbClr val="555555"/>
                </a:solidFill>
                <a:latin typeface="Calibri"/>
              </a:rPr>
              <a:t>via @fastify/rate-limit, /healthz allow-listed.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199632" y="2788920"/>
            <a:ext cx="5577840" cy="4572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6199632" y="2788920"/>
            <a:ext cx="73152" cy="457200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382512" y="2825496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i="0">
                <a:solidFill>
                  <a:srgbClr val="1A1A1A"/>
                </a:solidFill>
                <a:latin typeface="Calibri"/>
              </a:rPr>
              <a:t>Secrets in Google Secret Manager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382512" y="3026664"/>
            <a:ext cx="5303520" cy="21945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 i="0">
                <a:solidFill>
                  <a:srgbClr val="555555"/>
                </a:solidFill>
                <a:latin typeface="Calibri"/>
              </a:rPr>
              <a:t>Cloud Run mounts JWT_SECRET, RZP_*, DIGILOCKER_*, ADMIN_PASSWORD.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6199632" y="3337560"/>
            <a:ext cx="5577840" cy="4572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6199632" y="3337560"/>
            <a:ext cx="73152" cy="457200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382512" y="3374136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i="0">
                <a:solidFill>
                  <a:srgbClr val="1A1A1A"/>
                </a:solidFill>
                <a:latin typeface="Calibri"/>
              </a:rPr>
              <a:t>HSTS, X-Content-Type-Options, Referrer-Policy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382512" y="3575304"/>
            <a:ext cx="5303520" cy="21945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 i="0">
                <a:solidFill>
                  <a:srgbClr val="555555"/>
                </a:solidFill>
                <a:latin typeface="Calibri"/>
              </a:rPr>
              <a:t>Set globally. HTTPS by default on Cloud Run.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6199632" y="3886200"/>
            <a:ext cx="5577840" cy="4572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6199632" y="3886200"/>
            <a:ext cx="73152" cy="457200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6382512" y="3922776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i="0">
                <a:solidFill>
                  <a:srgbClr val="1A1A1A"/>
                </a:solidFill>
                <a:latin typeface="Calibri"/>
              </a:rPr>
              <a:t>PII never in logs or URLs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382512" y="4123944"/>
            <a:ext cx="5303520" cy="21945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 i="0">
                <a:solidFill>
                  <a:srgbClr val="555555"/>
                </a:solidFill>
                <a:latin typeface="Calibri"/>
              </a:rPr>
              <a:t>Stack traces visible only to admin.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B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1A1A1A"/>
                </a:solidFill>
                <a:latin typeface="Calibri"/>
              </a:rPr>
              <a:t>Observability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60120"/>
            <a:ext cx="11064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555555"/>
                </a:solidFill>
                <a:latin typeface="Calibri"/>
              </a:rPr>
              <a:t>Verbose for the admin, silent for the user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48640" y="1417320"/>
            <a:ext cx="1645920" cy="0"/>
          </a:xfrm>
          <a:prstGeom prst="line">
            <a:avLst/>
          </a:prstGeom>
          <a:ln w="31750">
            <a:solidFill>
              <a:srgbClr val="E26A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148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555555"/>
                </a:solidFill>
                <a:latin typeface="Calibri"/>
              </a:rPr>
              <a:t>Akshit Thakur  ·  GharSetu Capstone  · 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555555"/>
                </a:solidFill>
                <a:latin typeface="Calibri"/>
              </a:rPr>
              <a:t>17 /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11480" y="6446520"/>
            <a:ext cx="11365992" cy="0"/>
          </a:xfrm>
          <a:prstGeom prst="line">
            <a:avLst/>
          </a:prstGeom>
          <a:ln w="6350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48640" y="1737360"/>
            <a:ext cx="11228832" cy="1280160"/>
          </a:xfrm>
          <a:prstGeom prst="roundRect">
            <a:avLst>
              <a:gd name="adj" fmla="val 4000"/>
            </a:avLst>
          </a:prstGeom>
          <a:solidFill>
            <a:srgbClr val="1F24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13232" y="1901952"/>
            <a:ext cx="10899648" cy="95097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// pino structured log line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{ "level":30, "time":1714660800000, "reqId":"01HX...",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"method":"POST", "url":"/bookings", "status":302, "ms":42,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"user_id":"01HX...", "ip":"203.0.113.4", "ua":"Mozilla/5.0..." }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48640" y="3246120"/>
            <a:ext cx="2743200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1A35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" y="338328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1A355E"/>
                </a:solidFill>
                <a:latin typeface="Calibri"/>
              </a:rPr>
              <a:t>Every request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3840480"/>
            <a:ext cx="237744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ULID req-id, method, url, status, ms, user, ip, ua.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364992" y="3246120"/>
            <a:ext cx="2743200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47872" y="338328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E26A2C"/>
                </a:solidFill>
                <a:latin typeface="Calibri"/>
              </a:rPr>
              <a:t>Every mutation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47872" y="3840480"/>
            <a:ext cx="237744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audit_log row: actor, action, entity, payload (sanitized).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81344" y="3246120"/>
            <a:ext cx="2743200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1F7A3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364224" y="338328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1F7A3D"/>
                </a:solidFill>
                <a:latin typeface="Calibri"/>
              </a:rPr>
              <a:t>/admin SIEM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64224" y="3840480"/>
            <a:ext cx="237744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Filterable timeline + Server-Sent Events live feed.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997696" y="3246120"/>
            <a:ext cx="2743200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8A3F1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80576" y="338328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8A3F18"/>
                </a:solidFill>
                <a:latin typeface="Calibri"/>
              </a:rPr>
              <a:t>Probes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80576" y="3840480"/>
            <a:ext cx="237744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/healthz returns ok shape. /readyz checks DB + uploads dir.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5303520"/>
            <a:ext cx="11228832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1">
                <a:solidFill>
                  <a:srgbClr val="555555"/>
                </a:solidFill>
                <a:latin typeface="Calibri"/>
              </a:rPr>
              <a:t>User sees friendly error + correlation ID. Super-admin sees stack, request, payload, and the audit trail — same correlation ID joins them.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5760720"/>
            <a:ext cx="11228832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0">
                <a:solidFill>
                  <a:srgbClr val="3A3A3A"/>
                </a:solidFill>
                <a:latin typeface="Calibri"/>
              </a:rPr>
              <a:t>Cloud Logging picks pino JSON automatically; alert policy on 5xx ratio.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B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1A1A1A"/>
                </a:solidFill>
                <a:latin typeface="Calibri"/>
              </a:rPr>
              <a:t>Cloud Run Deployment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60120"/>
            <a:ext cx="11064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555555"/>
                </a:solidFill>
                <a:latin typeface="Calibri"/>
              </a:rPr>
              <a:t>One container, one shell command, asia-south1 region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48640" y="1417320"/>
            <a:ext cx="1645920" cy="0"/>
          </a:xfrm>
          <a:prstGeom prst="line">
            <a:avLst/>
          </a:prstGeom>
          <a:ln w="31750">
            <a:solidFill>
              <a:srgbClr val="E26A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148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555555"/>
                </a:solidFill>
                <a:latin typeface="Calibri"/>
              </a:rPr>
              <a:t>Akshit Thakur  ·  GharSetu Capstone  · 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555555"/>
                </a:solidFill>
                <a:latin typeface="Calibri"/>
              </a:rPr>
              <a:t>18 /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11480" y="6446520"/>
            <a:ext cx="11365992" cy="0"/>
          </a:xfrm>
          <a:prstGeom prst="line">
            <a:avLst/>
          </a:prstGeom>
          <a:ln w="6350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48640" y="1691640"/>
            <a:ext cx="5532120" cy="2011680"/>
          </a:xfrm>
          <a:prstGeom prst="roundRect">
            <a:avLst>
              <a:gd name="adj" fmla="val 4000"/>
            </a:avLst>
          </a:prstGeom>
          <a:solidFill>
            <a:srgbClr val="1F24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13232" y="1856232"/>
            <a:ext cx="5202936" cy="1682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$ </a:t>
            </a:r>
            <a:r>
              <a:rPr sz="1200" b="1">
                <a:solidFill>
                  <a:srgbClr val="F5C46B"/>
                </a:solidFill>
                <a:latin typeface="Consolas"/>
              </a:rPr>
              <a:t>./deploy.sh PROJECT_ID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enabling APIs...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creating Artifact Registry repo gharsetu-images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ensuring 5 secrets in Secret Manager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granting roles/secretmanager.secretAccessor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submitting cloudbuild.yaml...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9DD8A2"/>
                </a:solidFill>
                <a:latin typeface="Consolas"/>
              </a:rPr>
              <a:t>  Service URL: https://gharsetu-...run.app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63640" y="1691640"/>
            <a:ext cx="5532120" cy="2011680"/>
          </a:xfrm>
          <a:prstGeom prst="roundRect">
            <a:avLst>
              <a:gd name="adj" fmla="val 4000"/>
            </a:avLst>
          </a:prstGeom>
          <a:solidFill>
            <a:srgbClr val="1F24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28232" y="1856232"/>
            <a:ext cx="5202936" cy="1682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# cloudbuild.yaml steps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1. docker build  --tag :$SHORT_SHA :latest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2. push :$SHORT_SHA  to Artifact Registry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3. push :latest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4. gcloud run deploy gharsetu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  --region asia-south1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  --memory 512Mi  --cpu 1</a:t>
            </a:r>
          </a:p>
          <a:p>
            <a:pPr algn="l">
              <a:lnSpc>
                <a:spcPct val="115000"/>
              </a:lnSpc>
            </a:pPr>
            <a:r>
              <a:rPr sz="1200" b="0">
                <a:solidFill>
                  <a:srgbClr val="E6E6E6"/>
                </a:solidFill>
                <a:latin typeface="Consolas"/>
              </a:rPr>
              <a:t>    --min-instances 0  --max-instances 10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8640" y="3931920"/>
            <a:ext cx="2194560" cy="118872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4023360"/>
            <a:ext cx="21945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600" b="1" i="0">
                <a:solidFill>
                  <a:srgbClr val="8A3F18"/>
                </a:solidFill>
                <a:latin typeface="Calibri"/>
              </a:rPr>
              <a:t>~631 MB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4663440"/>
            <a:ext cx="2194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0">
                <a:solidFill>
                  <a:srgbClr val="555555"/>
                </a:solidFill>
                <a:latin typeface="Calibri"/>
              </a:rPr>
              <a:t>image size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816352" y="3931920"/>
            <a:ext cx="2194560" cy="118872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816352" y="4023360"/>
            <a:ext cx="21945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600" b="1" i="0">
                <a:solidFill>
                  <a:srgbClr val="8A3F18"/>
                </a:solidFill>
                <a:latin typeface="Calibri"/>
              </a:rPr>
              <a:t>~5 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16352" y="4663440"/>
            <a:ext cx="2194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0">
                <a:solidFill>
                  <a:srgbClr val="555555"/>
                </a:solidFill>
                <a:latin typeface="Calibri"/>
              </a:rPr>
              <a:t>cold start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084064" y="3931920"/>
            <a:ext cx="2194560" cy="118872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084064" y="4023360"/>
            <a:ext cx="21945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600" b="1" i="0">
                <a:solidFill>
                  <a:srgbClr val="8A3F18"/>
                </a:solidFill>
                <a:latin typeface="Calibri"/>
              </a:rPr>
              <a:t>₹0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84064" y="4663440"/>
            <a:ext cx="2194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0">
                <a:solidFill>
                  <a:srgbClr val="555555"/>
                </a:solidFill>
                <a:latin typeface="Calibri"/>
              </a:rPr>
              <a:t>idle cost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351776" y="3931920"/>
            <a:ext cx="2194560" cy="118872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351776" y="4023360"/>
            <a:ext cx="21945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600" b="1" i="0">
                <a:solidFill>
                  <a:srgbClr val="8A3F18"/>
                </a:solidFill>
                <a:latin typeface="Calibri"/>
              </a:rPr>
              <a:t>80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51776" y="4663440"/>
            <a:ext cx="2194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0">
                <a:solidFill>
                  <a:srgbClr val="555555"/>
                </a:solidFill>
                <a:latin typeface="Calibri"/>
              </a:rPr>
              <a:t>concurrency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619488" y="3931920"/>
            <a:ext cx="2194560" cy="118872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619488" y="4023360"/>
            <a:ext cx="21945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600" b="1" i="0">
                <a:solidFill>
                  <a:srgbClr val="8A3F18"/>
                </a:solidFill>
                <a:latin typeface="Calibri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619488" y="4663440"/>
            <a:ext cx="2194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0">
                <a:solidFill>
                  <a:srgbClr val="555555"/>
                </a:solidFill>
                <a:latin typeface="Calibri"/>
              </a:rPr>
              <a:t>secrets mounted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5349240"/>
            <a:ext cx="11228832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1">
                <a:solidFill>
                  <a:srgbClr val="555555"/>
                </a:solidFill>
                <a:latin typeface="Calibri"/>
              </a:rPr>
              <a:t>Re-deploy after a code change is the same one command. Idempotent end to end.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5760720"/>
            <a:ext cx="11228832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 i="0">
                <a:solidFill>
                  <a:srgbClr val="3A3A3A"/>
                </a:solidFill>
                <a:latin typeface="Consolas"/>
              </a:rPr>
              <a:t>JWT_SECRET, RZP_KEY_SECRET, RZP_WEBHOOK_SECRET, DIGILOCKER_CLIENT_SECRET, ADMIN_PASSWORD  —  all from Secret Manager, never in image.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B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1A1A1A"/>
                </a:solidFill>
                <a:latin typeface="Calibri"/>
              </a:rPr>
              <a:t>Testing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60120"/>
            <a:ext cx="11064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555555"/>
                </a:solidFill>
                <a:latin typeface="Calibri"/>
              </a:rPr>
              <a:t>npm test  —  10 smoke checks, all green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48640" y="1417320"/>
            <a:ext cx="1645920" cy="0"/>
          </a:xfrm>
          <a:prstGeom prst="line">
            <a:avLst/>
          </a:prstGeom>
          <a:ln w="31750">
            <a:solidFill>
              <a:srgbClr val="E26A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148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555555"/>
                </a:solidFill>
                <a:latin typeface="Calibri"/>
              </a:rPr>
              <a:t>Akshit Thakur  ·  GharSetu Capstone  · 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555555"/>
                </a:solidFill>
                <a:latin typeface="Calibri"/>
              </a:rPr>
              <a:t>19 /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11480" y="6446520"/>
            <a:ext cx="11365992" cy="0"/>
          </a:xfrm>
          <a:prstGeom prst="line">
            <a:avLst/>
          </a:prstGeom>
          <a:ln w="6350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48640" y="1691640"/>
            <a:ext cx="5577840" cy="420624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658368" y="1783080"/>
            <a:ext cx="237744" cy="237744"/>
          </a:xfrm>
          <a:prstGeom prst="ellipse">
            <a:avLst/>
          </a:prstGeom>
          <a:solidFill>
            <a:srgbClr val="1F7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✓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1783080"/>
            <a:ext cx="4937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Calibri"/>
              </a:rPr>
              <a:t>GET /healthz returns ok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48640" y="2203704"/>
            <a:ext cx="5577840" cy="420624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58368" y="2295144"/>
            <a:ext cx="237744" cy="237744"/>
          </a:xfrm>
          <a:prstGeom prst="ellipse">
            <a:avLst/>
          </a:prstGeom>
          <a:solidFill>
            <a:srgbClr val="1F7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✓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05840" y="2295144"/>
            <a:ext cx="4937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Calibri"/>
              </a:rPr>
              <a:t>GET / serves the home page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48640" y="2715768"/>
            <a:ext cx="5577840" cy="420624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658368" y="2807208"/>
            <a:ext cx="237744" cy="237744"/>
          </a:xfrm>
          <a:prstGeom prst="ellipse">
            <a:avLst/>
          </a:prstGeom>
          <a:solidFill>
            <a:srgbClr val="1F7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✓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05840" y="2807208"/>
            <a:ext cx="4937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Calibri"/>
              </a:rPr>
              <a:t>GET /search lists Solan listings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3227832"/>
            <a:ext cx="5577840" cy="420624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658368" y="3319272"/>
            <a:ext cx="237744" cy="237744"/>
          </a:xfrm>
          <a:prstGeom prst="ellipse">
            <a:avLst/>
          </a:prstGeom>
          <a:solidFill>
            <a:srgbClr val="1F7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✓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05840" y="3319272"/>
            <a:ext cx="4937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Calibri"/>
              </a:rPr>
              <a:t>GET /api/search?city=Solan returns JSON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48640" y="3739896"/>
            <a:ext cx="5577840" cy="420624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658368" y="3831336"/>
            <a:ext cx="237744" cy="237744"/>
          </a:xfrm>
          <a:prstGeom prst="ellipse">
            <a:avLst/>
          </a:prstGeom>
          <a:solidFill>
            <a:srgbClr val="1F7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✓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05840" y="3831336"/>
            <a:ext cx="4937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Calibri"/>
              </a:rPr>
              <a:t>Signup + login issues a session cookie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217920" y="1691640"/>
            <a:ext cx="5577840" cy="420624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327648" y="1783080"/>
            <a:ext cx="237744" cy="237744"/>
          </a:xfrm>
          <a:prstGeom prst="ellipse">
            <a:avLst/>
          </a:prstGeom>
          <a:solidFill>
            <a:srgbClr val="1F7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✓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675120" y="1783080"/>
            <a:ext cx="4937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Calibri"/>
              </a:rPr>
              <a:t>Authenticated student can POST /bookings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217920" y="2203704"/>
            <a:ext cx="5577840" cy="420624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6327648" y="2295144"/>
            <a:ext cx="237744" cy="237744"/>
          </a:xfrm>
          <a:prstGeom prst="ellipse">
            <a:avLst/>
          </a:prstGeom>
          <a:solidFill>
            <a:srgbClr val="1F7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✓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675120" y="2295144"/>
            <a:ext cx="4937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Calibri"/>
              </a:rPr>
              <a:t>POST /pay/order returns an order_id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217920" y="2715768"/>
            <a:ext cx="5577840" cy="420624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6327648" y="2807208"/>
            <a:ext cx="237744" cy="237744"/>
          </a:xfrm>
          <a:prstGeom prst="ellipse">
            <a:avLst/>
          </a:prstGeom>
          <a:solidFill>
            <a:srgbClr val="1F7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✓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675120" y="2807208"/>
            <a:ext cx="4937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Calibri"/>
              </a:rPr>
              <a:t>POST /ondc/v1/search returns ACK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217920" y="3227832"/>
            <a:ext cx="5577840" cy="420624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Oval 34"/>
          <p:cNvSpPr/>
          <p:nvPr/>
        </p:nvSpPr>
        <p:spPr>
          <a:xfrm>
            <a:off x="6327648" y="3319272"/>
            <a:ext cx="237744" cy="237744"/>
          </a:xfrm>
          <a:prstGeom prst="ellipse">
            <a:avLst/>
          </a:prstGeom>
          <a:solidFill>
            <a:srgbClr val="1F7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✓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675120" y="3319272"/>
            <a:ext cx="4937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Calibri"/>
              </a:rPr>
              <a:t>GET /admin without admin cookie is blocked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217920" y="3739896"/>
            <a:ext cx="5577840" cy="420624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Oval 37"/>
          <p:cNvSpPr/>
          <p:nvPr/>
        </p:nvSpPr>
        <p:spPr>
          <a:xfrm>
            <a:off x="6327648" y="3831336"/>
            <a:ext cx="237744" cy="237744"/>
          </a:xfrm>
          <a:prstGeom prst="ellipse">
            <a:avLst/>
          </a:prstGeom>
          <a:solidFill>
            <a:srgbClr val="1F7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✓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675120" y="3831336"/>
            <a:ext cx="4937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Calibri"/>
              </a:rPr>
              <a:t>GET /healthz body shape is { ok: true }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548640" y="4937760"/>
            <a:ext cx="11228832" cy="123444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1F7A3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777240" y="502920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1F7A3D"/>
                </a:solidFill>
                <a:latin typeface="Calibri"/>
              </a:rPr>
              <a:t>10 / 10 passed  —  every prod bug becomes a regression test here.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77240" y="534924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3A3A3A"/>
                </a:solidFill>
                <a:latin typeface="Consolas"/>
              </a:rPr>
              <a:t>Server is spawned per run on an ephemeral port + ephemeral SQLite + ephemeral uploads dir.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77240" y="566928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3A3A3A"/>
                </a:solidFill>
                <a:latin typeface="Consolas"/>
              </a:rPr>
              <a:t>npm run lint  =  tsc --noEmit (strict)    npm run build  =  full transpile, runs in &lt;2s.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B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1A1A1A"/>
                </a:solidFill>
                <a:latin typeface="Calibri"/>
              </a:rPr>
              <a:t>The Problem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60120"/>
            <a:ext cx="11064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555555"/>
                </a:solidFill>
                <a:latin typeface="Calibri"/>
              </a:rPr>
              <a:t>Why a localized rental platform, why now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48640" y="1417320"/>
            <a:ext cx="1645920" cy="0"/>
          </a:xfrm>
          <a:prstGeom prst="line">
            <a:avLst/>
          </a:prstGeom>
          <a:ln w="31750">
            <a:solidFill>
              <a:srgbClr val="E26A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148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555555"/>
                </a:solidFill>
                <a:latin typeface="Calibri"/>
              </a:rPr>
              <a:t>Akshit Thakur  ·  GharSetu Capstone  · 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555555"/>
                </a:solidFill>
                <a:latin typeface="Calibri"/>
              </a:rPr>
              <a:t>2 /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11480" y="6446520"/>
            <a:ext cx="11365992" cy="0"/>
          </a:xfrm>
          <a:prstGeom prst="line">
            <a:avLst/>
          </a:prstGeom>
          <a:ln w="6350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48640" y="1691640"/>
            <a:ext cx="7955279" cy="12344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1856232"/>
            <a:ext cx="7498079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 i="0">
                <a:solidFill>
                  <a:srgbClr val="8A3F18"/>
                </a:solidFill>
                <a:latin typeface="Calibri"/>
              </a:rPr>
              <a:t>Scattered supply.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2258568"/>
            <a:ext cx="7498079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3A3A3A"/>
                </a:solidFill>
                <a:latin typeface="Calibri"/>
              </a:rPr>
              <a:t>Listings live across WhatsApp groups, paper notices on hostel walls, and brokers. No single search.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48640" y="3108960"/>
            <a:ext cx="7955279" cy="12344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3273552"/>
            <a:ext cx="7498079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 i="0">
                <a:solidFill>
                  <a:srgbClr val="8A3F18"/>
                </a:solidFill>
                <a:latin typeface="Calibri"/>
              </a:rPr>
              <a:t>No honest reviews.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3675888"/>
            <a:ext cx="7498079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3A3A3A"/>
                </a:solidFill>
                <a:latin typeface="Calibri"/>
              </a:rPr>
              <a:t>Today's reviews are written by people who never paid rent there. Renters who actually lived in the room have no place to speak.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48640" y="4526280"/>
            <a:ext cx="7955279" cy="12344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7240" y="4690872"/>
            <a:ext cx="7498079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 i="0">
                <a:solidFill>
                  <a:srgbClr val="8A3F18"/>
                </a:solidFill>
                <a:latin typeface="Calibri"/>
              </a:rPr>
              <a:t>Deposit and quality fraud.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5093208"/>
            <a:ext cx="7498079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3A3A3A"/>
                </a:solidFill>
                <a:latin typeface="Calibri"/>
              </a:rPr>
              <a:t>Promised amenities vanish on move-in day. Deposits get withheld. Day-scholar and out-of-town students absorb the loss.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732520" y="1691640"/>
            <a:ext cx="3017520" cy="416052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915400" y="182880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8A3F18"/>
                </a:solidFill>
                <a:latin typeface="Calibri"/>
              </a:rPr>
              <a:t>From the founder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915400" y="2194560"/>
            <a:ext cx="2743200" cy="3474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1">
                <a:solidFill>
                  <a:srgbClr val="1A1A1A"/>
                </a:solidFill>
                <a:latin typeface="Mangal"/>
              </a:rPr>
              <a:t>“Ye chiz bohot pareshan kerte hh day scholar students ko, islie maine ye topic socha.”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915400" y="5349240"/>
            <a:ext cx="2743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555555"/>
                </a:solidFill>
                <a:latin typeface="Calibri"/>
              </a:rPr>
              <a:t>— Akshit Thakur, idea.md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B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1A1A1A"/>
                </a:solidFill>
                <a:latin typeface="Calibri"/>
              </a:rPr>
              <a:t>What's Next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60120"/>
            <a:ext cx="11064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555555"/>
                </a:solidFill>
                <a:latin typeface="Calibri"/>
              </a:rPr>
              <a:t>After the capstone, before a real launch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48640" y="1417320"/>
            <a:ext cx="1645920" cy="0"/>
          </a:xfrm>
          <a:prstGeom prst="line">
            <a:avLst/>
          </a:prstGeom>
          <a:ln w="31750">
            <a:solidFill>
              <a:srgbClr val="E26A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148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555555"/>
                </a:solidFill>
                <a:latin typeface="Calibri"/>
              </a:rPr>
              <a:t>Akshit Thakur  ·  GharSetu Capstone  · 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555555"/>
                </a:solidFill>
                <a:latin typeface="Calibri"/>
              </a:rPr>
              <a:t>20 /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11480" y="6446520"/>
            <a:ext cx="11365992" cy="0"/>
          </a:xfrm>
          <a:prstGeom prst="line">
            <a:avLst/>
          </a:prstGeom>
          <a:ln w="6350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48640" y="1691640"/>
            <a:ext cx="5577840" cy="5943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48640" y="1691640"/>
            <a:ext cx="73152" cy="594360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49808" y="1737360"/>
            <a:ext cx="5303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  <a:latin typeface="Calibri"/>
              </a:rPr>
              <a:t>Production ONDC subscription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49808" y="1984248"/>
            <a:ext cx="5303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555555"/>
                </a:solidFill>
                <a:latin typeface="Calibri"/>
              </a:rPr>
              <a:t>Register with the ONDC registry, generate Ed25519 + X25519 keys, sign every request.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8640" y="2468880"/>
            <a:ext cx="5577840" cy="5943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48640" y="2468880"/>
            <a:ext cx="73152" cy="594360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49808" y="2514600"/>
            <a:ext cx="5303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  <a:latin typeface="Calibri"/>
              </a:rPr>
              <a:t>Cloud SQL for PostgreSQL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9808" y="2761488"/>
            <a:ext cx="5303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555555"/>
                </a:solidFill>
                <a:latin typeface="Calibri"/>
              </a:rPr>
              <a:t>Move off ephemeral SQLite. Schema is portable; swap better-sqlite3 for pg.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48640" y="3246120"/>
            <a:ext cx="5577840" cy="5943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48640" y="3246120"/>
            <a:ext cx="73152" cy="594360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49808" y="3291840"/>
            <a:ext cx="5303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  <a:latin typeface="Calibri"/>
              </a:rPr>
              <a:t>Mobile app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49808" y="3538728"/>
            <a:ext cx="5303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555555"/>
                </a:solidFill>
                <a:latin typeface="Calibri"/>
              </a:rPr>
              <a:t>PWA first (the SW is already wired); evaluate React Native for native push.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48640" y="4023360"/>
            <a:ext cx="5577840" cy="5943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548640" y="4023360"/>
            <a:ext cx="73152" cy="594360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49808" y="4069080"/>
            <a:ext cx="5303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  <a:latin typeface="Calibri"/>
              </a:rPr>
              <a:t>Owner WhatsApp notifications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9808" y="4315968"/>
            <a:ext cx="5303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555555"/>
                </a:solidFill>
                <a:latin typeface="Calibri"/>
              </a:rPr>
              <a:t>Booking and payment events delivered where owners actually read.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199632" y="1691640"/>
            <a:ext cx="5577840" cy="5943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199632" y="1691640"/>
            <a:ext cx="73152" cy="594360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1737360"/>
            <a:ext cx="5303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  <a:latin typeface="Calibri"/>
              </a:rPr>
              <a:t>Photo verification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00800" y="1984248"/>
            <a:ext cx="5303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555555"/>
                </a:solidFill>
                <a:latin typeface="Calibri"/>
              </a:rPr>
              <a:t>Owner-uploaded shots geo-checked and timestamp-checked before publish.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199632" y="2468880"/>
            <a:ext cx="5577840" cy="5943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6199632" y="2468880"/>
            <a:ext cx="73152" cy="594360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400800" y="2514600"/>
            <a:ext cx="5303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  <a:latin typeface="Calibri"/>
              </a:rPr>
              <a:t>Neighbourhood chat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00800" y="2761488"/>
            <a:ext cx="5303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555555"/>
                </a:solidFill>
                <a:latin typeface="Calibri"/>
              </a:rPr>
              <a:t>Per-area channels for current renters — keeps the trust loop alive after move-in.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199632" y="3246120"/>
            <a:ext cx="5577840" cy="5943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6350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199632" y="3246120"/>
            <a:ext cx="73152" cy="594360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400800" y="3291840"/>
            <a:ext cx="5303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  <a:latin typeface="Calibri"/>
              </a:rPr>
              <a:t>Payment escrow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400800" y="3538728"/>
            <a:ext cx="5303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555555"/>
                </a:solidFill>
                <a:latin typeface="Calibri"/>
              </a:rPr>
              <a:t>Hold the first month + deposit until the renter checks in. Fraud-proofs the deposit.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B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1A1A1A"/>
                </a:solidFill>
                <a:latin typeface="Calibri"/>
              </a:rPr>
              <a:t>Learnings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60120"/>
            <a:ext cx="11064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555555"/>
                </a:solidFill>
                <a:latin typeface="Calibri"/>
              </a:rPr>
              <a:t>What this capstone taught me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48640" y="1417320"/>
            <a:ext cx="1645920" cy="0"/>
          </a:xfrm>
          <a:prstGeom prst="line">
            <a:avLst/>
          </a:prstGeom>
          <a:ln w="31750">
            <a:solidFill>
              <a:srgbClr val="E26A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148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555555"/>
                </a:solidFill>
                <a:latin typeface="Calibri"/>
              </a:rPr>
              <a:t>Akshit Thakur  ·  GharSetu Capstone  · 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555555"/>
                </a:solidFill>
                <a:latin typeface="Calibri"/>
              </a:rPr>
              <a:t>21 /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11480" y="6446520"/>
            <a:ext cx="11365992" cy="0"/>
          </a:xfrm>
          <a:prstGeom prst="line">
            <a:avLst/>
          </a:prstGeom>
          <a:ln w="6350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48640" y="1691640"/>
            <a:ext cx="3694176" cy="4572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48640" y="1691640"/>
            <a:ext cx="3694176" cy="91440"/>
          </a:xfrm>
          <a:prstGeom prst="rect">
            <a:avLst/>
          </a:prstGeom>
          <a:solidFill>
            <a:srgbClr val="1A3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7240" y="1874519"/>
            <a:ext cx="323697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1A355E"/>
                </a:solidFill>
                <a:latin typeface="Calibri"/>
              </a:rPr>
              <a:t>Engineering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2377440"/>
            <a:ext cx="3236976" cy="3840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sz="1200" b="0">
                <a:solidFill>
                  <a:srgbClr val="3A3A3A"/>
                </a:solidFill>
                <a:latin typeface="Calibri"/>
              </a:rPr>
              <a:t>•  Strict-mode TypeScript across server + lib.</a:t>
            </a: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sz="1200" b="0">
                <a:solidFill>
                  <a:srgbClr val="3A3A3A"/>
                </a:solidFill>
                <a:latin typeface="Calibri"/>
              </a:rPr>
              <a:t>•  Native-cloud first: Cloud Run, Secret Manager, Artifact Registry, Cloud Logging.</a:t>
            </a: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sz="1200" b="0">
                <a:solidFill>
                  <a:srgbClr val="3A3A3A"/>
                </a:solidFill>
                <a:latin typeface="Calibri"/>
              </a:rPr>
              <a:t>•  Protocol design: Beckn / ONDC contract rather than ad-hoc API.</a:t>
            </a: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sz="1200" b="0">
                <a:solidFill>
                  <a:srgbClr val="3A3A3A"/>
                </a:solidFill>
                <a:latin typeface="Calibri"/>
              </a:rPr>
              <a:t>•  WCAG 2.2 AAA as a build constraint, not an afterthought.</a:t>
            </a: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sz="1200" b="0">
                <a:solidFill>
                  <a:srgbClr val="3A3A3A"/>
                </a:solidFill>
                <a:latin typeface="Calibri"/>
              </a:rPr>
              <a:t>•  Observability: structured logs + audit trail + SIEM dashboard.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389120" y="1691640"/>
            <a:ext cx="3694176" cy="4572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389120" y="1691640"/>
            <a:ext cx="3694176" cy="91440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617720" y="1874519"/>
            <a:ext cx="323697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E26A2C"/>
                </a:solidFill>
                <a:latin typeface="Calibri"/>
              </a:rPr>
              <a:t>Process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17720" y="2377440"/>
            <a:ext cx="3236976" cy="3840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sz="1200" b="0">
                <a:solidFill>
                  <a:srgbClr val="3A3A3A"/>
                </a:solidFill>
                <a:latin typeface="Calibri"/>
              </a:rPr>
              <a:t>•  Spec-first: SPEC.md drove every contract and table.</a:t>
            </a: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sz="1200" b="0">
                <a:solidFill>
                  <a:srgbClr val="3A3A3A"/>
                </a:solidFill>
                <a:latin typeface="Calibri"/>
              </a:rPr>
              <a:t>•  Agent-coordinated parallel workstreams kept progress unblocked.</a:t>
            </a: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sz="1200" b="0">
                <a:solidFill>
                  <a:srgbClr val="3A3A3A"/>
                </a:solidFill>
                <a:latin typeface="Calibri"/>
              </a:rPr>
              <a:t>•  Ephemeral-first MVP: no infra to manage during the build.</a:t>
            </a: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sz="1200" b="0">
                <a:solidFill>
                  <a:srgbClr val="3A3A3A"/>
                </a:solidFill>
                <a:latin typeface="Calibri"/>
              </a:rPr>
              <a:t>•  Deploy script idempotent from day one  —  re-run is the workflow.</a:t>
            </a: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sz="1200" b="0">
                <a:solidFill>
                  <a:srgbClr val="3A3A3A"/>
                </a:solidFill>
                <a:latin typeface="Calibri"/>
              </a:rPr>
              <a:t>•  Smoke suite as the safety net while iterating fast.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229600" y="1691640"/>
            <a:ext cx="3694176" cy="4572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229600" y="1691640"/>
            <a:ext cx="3694176" cy="91440"/>
          </a:xfrm>
          <a:prstGeom prst="rect">
            <a:avLst/>
          </a:prstGeom>
          <a:solidFill>
            <a:srgbClr val="1F7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58200" y="1874519"/>
            <a:ext cx="323697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1F7A3D"/>
                </a:solidFill>
                <a:latin typeface="Calibri"/>
              </a:rPr>
              <a:t>Personal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58200" y="2377440"/>
            <a:ext cx="3236976" cy="3840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sz="1200" b="0">
                <a:solidFill>
                  <a:srgbClr val="3A3A3A"/>
                </a:solidFill>
                <a:latin typeface="Calibri"/>
              </a:rPr>
              <a:t>•  Shipping &gt; perfection.  A working slow phone trumps a beautiful demo.</a:t>
            </a: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sz="1200" b="0">
                <a:solidFill>
                  <a:srgbClr val="3A3A3A"/>
                </a:solidFill>
                <a:latin typeface="Calibri"/>
              </a:rPr>
              <a:t>•  Reading other people's APIs (Razorpay, ONDC, DigiLocker) is half the job.</a:t>
            </a: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sz="1200" b="0">
                <a:solidFill>
                  <a:srgbClr val="3A3A3A"/>
                </a:solidFill>
                <a:latin typeface="Calibri"/>
              </a:rPr>
              <a:t>•  Real users are not me: i18n + accessibility from day zero.</a:t>
            </a: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sz="1200" b="0">
                <a:solidFill>
                  <a:srgbClr val="3A3A3A"/>
                </a:solidFill>
                <a:latin typeface="Calibri"/>
              </a:rPr>
              <a:t>•  Document why, not what  —  README is the artefact reviewers actually read.</a:t>
            </a:r>
          </a:p>
          <a:p>
            <a:pPr algn="l">
              <a:lnSpc>
                <a:spcPct val="130000"/>
              </a:lnSpc>
              <a:spcAft>
                <a:spcPts val="600"/>
              </a:spcAft>
            </a:pPr>
            <a:r>
              <a:rPr sz="1200" b="0">
                <a:solidFill>
                  <a:srgbClr val="3A3A3A"/>
                </a:solidFill>
                <a:latin typeface="Calibri"/>
              </a:rPr>
              <a:t>•  A capstone is an opening move, not a closing one.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B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8400" b="1" i="0">
                <a:solidFill>
                  <a:srgbClr val="1A1A1A"/>
                </a:solidFill>
                <a:latin typeface="Calibri"/>
              </a:rPr>
              <a:t>Thank you.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60604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800" b="0" i="1">
                <a:solidFill>
                  <a:srgbClr val="8A3F18"/>
                </a:solidFill>
                <a:latin typeface="Calibri"/>
              </a:rPr>
              <a:t>Questions, please.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4572000" y="3520440"/>
            <a:ext cx="3017520" cy="0"/>
          </a:xfrm>
          <a:prstGeom prst="line">
            <a:avLst/>
          </a:prstGeom>
          <a:ln w="31750">
            <a:solidFill>
              <a:srgbClr val="E26A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48640" y="3703320"/>
            <a:ext cx="11064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000" b="1" i="0">
                <a:solidFill>
                  <a:srgbClr val="1A1A1A"/>
                </a:solidFill>
                <a:latin typeface="Calibri"/>
              </a:rPr>
              <a:t>Akshit Thakur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4069080"/>
            <a:ext cx="11064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0" i="0">
                <a:solidFill>
                  <a:srgbClr val="555555"/>
                </a:solidFill>
                <a:latin typeface="Calibri"/>
              </a:rPr>
              <a:t>B.Tech CSE (Cybersecurity)  ·  Shoolini University, Solan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434840"/>
            <a:ext cx="11064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0" i="0">
                <a:solidFill>
                  <a:srgbClr val="1A355E"/>
                </a:solidFill>
                <a:latin typeface="Consolas"/>
              </a:rPr>
              <a:t>github.com/akshit-thakur     ·     akshit.thakur@shoolini.edu.in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200400" y="5349240"/>
            <a:ext cx="5760720" cy="86868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200400" y="5440680"/>
            <a:ext cx="57607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200" b="1" i="0">
                <a:solidFill>
                  <a:srgbClr val="1A1A1A"/>
                </a:solidFill>
                <a:latin typeface="Calibri"/>
              </a:rPr>
              <a:t>GharSetu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5852160"/>
            <a:ext cx="57607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0" i="1">
                <a:solidFill>
                  <a:srgbClr val="8A3F18"/>
                </a:solidFill>
                <a:latin typeface="Mangal"/>
              </a:rPr>
              <a:t>Apna kamra, apne sheher mein.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" y="6492240"/>
            <a:ext cx="113385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0">
                <a:solidFill>
                  <a:srgbClr val="555555"/>
                </a:solidFill>
                <a:latin typeface="Calibri"/>
              </a:rPr>
              <a:t>Akshit Thakur  ·  GharSetu Capstone  ·  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B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1A1A1A"/>
                </a:solidFill>
                <a:latin typeface="Calibri"/>
              </a:rPr>
              <a:t>The Insight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60120"/>
            <a:ext cx="11064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555555"/>
                </a:solidFill>
                <a:latin typeface="Calibri"/>
              </a:rPr>
              <a:t>Three words that scope every product decision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48640" y="1417320"/>
            <a:ext cx="1645920" cy="0"/>
          </a:xfrm>
          <a:prstGeom prst="line">
            <a:avLst/>
          </a:prstGeom>
          <a:ln w="31750">
            <a:solidFill>
              <a:srgbClr val="E26A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148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555555"/>
                </a:solidFill>
                <a:latin typeface="Calibri"/>
              </a:rPr>
              <a:t>Akshit Thakur  ·  GharSetu Capstone  · 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555555"/>
                </a:solidFill>
                <a:latin typeface="Calibri"/>
              </a:rPr>
              <a:t>3 /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11480" y="6446520"/>
            <a:ext cx="11365992" cy="0"/>
          </a:xfrm>
          <a:prstGeom prst="line">
            <a:avLst/>
          </a:prstGeom>
          <a:ln w="6350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48640" y="2103120"/>
            <a:ext cx="3694176" cy="33832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48640" y="2103120"/>
            <a:ext cx="3694176" cy="109728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" y="2468880"/>
            <a:ext cx="3145536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E26A2C"/>
                </a:solidFill>
                <a:latin typeface="Calibri"/>
              </a:rPr>
              <a:t>Localized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3200400"/>
            <a:ext cx="3145536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 i="0">
                <a:solidFill>
                  <a:srgbClr val="3A3A3A"/>
                </a:solidFill>
                <a:latin typeface="Calibri"/>
              </a:rPr>
              <a:t>One radius. One campus. One city. The defaults are tuned for the place the student actually lives.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389120" y="2103120"/>
            <a:ext cx="3694176" cy="33832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389120" y="2103120"/>
            <a:ext cx="3694176" cy="109728"/>
          </a:xfrm>
          <a:prstGeom prst="rect">
            <a:avLst/>
          </a:prstGeom>
          <a:solidFill>
            <a:srgbClr val="1A3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663440" y="2468880"/>
            <a:ext cx="3145536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1A355E"/>
                </a:solidFill>
                <a:latin typeface="Calibri"/>
              </a:rPr>
              <a:t>Federated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440" y="3200400"/>
            <a:ext cx="3145536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 i="0">
                <a:solidFill>
                  <a:srgbClr val="3A3A3A"/>
                </a:solidFill>
                <a:latin typeface="Calibri"/>
              </a:rPr>
              <a:t>ONDC means one listing reaches every buyer-app on the network. The owner lists once, gets discovered everywhere.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229600" y="2103120"/>
            <a:ext cx="3694176" cy="33832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229600" y="2103120"/>
            <a:ext cx="3694176" cy="109728"/>
          </a:xfrm>
          <a:prstGeom prst="rect">
            <a:avLst/>
          </a:prstGeom>
          <a:solidFill>
            <a:srgbClr val="1F7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503920" y="2468880"/>
            <a:ext cx="3145536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1F7A3D"/>
                </a:solidFill>
                <a:latin typeface="Calibri"/>
              </a:rPr>
              <a:t>Verified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503920" y="3200400"/>
            <a:ext cx="3145536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 i="0">
                <a:solidFill>
                  <a:srgbClr val="3A3A3A"/>
                </a:solidFill>
                <a:latin typeface="Calibri"/>
              </a:rPr>
              <a:t>Reviews carry a renter badge if the writer actually paid rent or the owner marked them. Outsiders can still speak; readers can still tell.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5669280"/>
            <a:ext cx="110642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500" b="0" i="1">
                <a:solidFill>
                  <a:srgbClr val="555555"/>
                </a:solidFill>
                <a:latin typeface="Calibri"/>
              </a:rPr>
              <a:t>Every feature ships only if it serves Localized + Federated + Verified.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B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1A1A1A"/>
                </a:solidFill>
                <a:latin typeface="Calibri"/>
              </a:rPr>
              <a:t>Vision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60120"/>
            <a:ext cx="11064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555555"/>
                </a:solidFill>
                <a:latin typeface="Calibri"/>
              </a:rPr>
              <a:t>What a student should feel on day one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48640" y="1417320"/>
            <a:ext cx="1645920" cy="0"/>
          </a:xfrm>
          <a:prstGeom prst="line">
            <a:avLst/>
          </a:prstGeom>
          <a:ln w="31750">
            <a:solidFill>
              <a:srgbClr val="E26A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148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555555"/>
                </a:solidFill>
                <a:latin typeface="Calibri"/>
              </a:rPr>
              <a:t>Akshit Thakur  ·  GharSetu Capstone  · 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555555"/>
                </a:solidFill>
                <a:latin typeface="Calibri"/>
              </a:rPr>
              <a:t>4 /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11480" y="6446520"/>
            <a:ext cx="11365992" cy="0"/>
          </a:xfrm>
          <a:prstGeom prst="line">
            <a:avLst/>
          </a:prstGeom>
          <a:ln w="6350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777240" y="1938528"/>
            <a:ext cx="201168" cy="201168"/>
          </a:xfrm>
          <a:prstGeom prst="ellipse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234440" y="1828800"/>
            <a:ext cx="104241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0" i="0">
                <a:solidFill>
                  <a:srgbClr val="1A1A1A"/>
                </a:solidFill>
                <a:latin typeface="Calibri"/>
              </a:rPr>
              <a:t>Search a room near your campus in 30 seconds.</a:t>
            </a:r>
          </a:p>
        </p:txBody>
      </p:sp>
      <p:sp>
        <p:nvSpPr>
          <p:cNvPr id="12" name="Oval 11"/>
          <p:cNvSpPr/>
          <p:nvPr/>
        </p:nvSpPr>
        <p:spPr>
          <a:xfrm>
            <a:off x="777240" y="2807208"/>
            <a:ext cx="201168" cy="201168"/>
          </a:xfrm>
          <a:prstGeom prst="ellipse">
            <a:avLst/>
          </a:prstGeom>
          <a:solidFill>
            <a:srgbClr val="1F7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234440" y="2697480"/>
            <a:ext cx="104241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0" i="0">
                <a:solidFill>
                  <a:srgbClr val="1A1A1A"/>
                </a:solidFill>
                <a:latin typeface="Calibri"/>
              </a:rPr>
              <a:t>Trust because the reviews are from people who actually paid rent.</a:t>
            </a:r>
          </a:p>
        </p:txBody>
      </p:sp>
      <p:sp>
        <p:nvSpPr>
          <p:cNvPr id="14" name="Oval 13"/>
          <p:cNvSpPr/>
          <p:nvPr/>
        </p:nvSpPr>
        <p:spPr>
          <a:xfrm>
            <a:off x="777240" y="3675888"/>
            <a:ext cx="201168" cy="201168"/>
          </a:xfrm>
          <a:prstGeom prst="ellipse">
            <a:avLst/>
          </a:prstGeom>
          <a:solidFill>
            <a:srgbClr val="1A3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234440" y="3566160"/>
            <a:ext cx="104241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0" i="0">
                <a:solidFill>
                  <a:srgbClr val="1A1A1A"/>
                </a:solidFill>
                <a:latin typeface="Calibri"/>
              </a:rPr>
              <a:t>Pay safely on the platform.</a:t>
            </a:r>
          </a:p>
        </p:txBody>
      </p:sp>
      <p:sp>
        <p:nvSpPr>
          <p:cNvPr id="16" name="Oval 15"/>
          <p:cNvSpPr/>
          <p:nvPr/>
        </p:nvSpPr>
        <p:spPr>
          <a:xfrm>
            <a:off x="777240" y="4544568"/>
            <a:ext cx="201168" cy="201168"/>
          </a:xfrm>
          <a:prstGeom prst="ellipse">
            <a:avLst/>
          </a:prstGeom>
          <a:solidFill>
            <a:srgbClr val="8A3F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234440" y="4434840"/>
            <a:ext cx="104241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0" i="0">
                <a:solidFill>
                  <a:srgbClr val="1A1A1A"/>
                </a:solidFill>
                <a:latin typeface="Calibri"/>
              </a:rPr>
              <a:t>List once, reach every ONDC buyer-app in the country.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5669280"/>
            <a:ext cx="110642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500" b="0" i="1">
                <a:solidFill>
                  <a:srgbClr val="555555"/>
                </a:solidFill>
                <a:latin typeface="Calibri"/>
              </a:rPr>
              <a:t>Built for a slow phone, a flaky 2G connection, and a small-town budget.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B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1A1A1A"/>
                </a:solidFill>
                <a:latin typeface="Calibri"/>
              </a:rPr>
              <a:t>Users and Roles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60120"/>
            <a:ext cx="11064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555555"/>
                </a:solidFill>
                <a:latin typeface="Calibri"/>
              </a:rPr>
              <a:t>Three personas, one shared trust loop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48640" y="1417320"/>
            <a:ext cx="1645920" cy="0"/>
          </a:xfrm>
          <a:prstGeom prst="line">
            <a:avLst/>
          </a:prstGeom>
          <a:ln w="31750">
            <a:solidFill>
              <a:srgbClr val="E26A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148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555555"/>
                </a:solidFill>
                <a:latin typeface="Calibri"/>
              </a:rPr>
              <a:t>Akshit Thakur  ·  GharSetu Capstone  · 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555555"/>
                </a:solidFill>
                <a:latin typeface="Calibri"/>
              </a:rPr>
              <a:t>5 /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11480" y="6446520"/>
            <a:ext cx="11365992" cy="0"/>
          </a:xfrm>
          <a:prstGeom prst="line">
            <a:avLst/>
          </a:prstGeom>
          <a:ln w="6350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48640" y="1691640"/>
            <a:ext cx="3694176" cy="42519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822960" y="1874519"/>
            <a:ext cx="640080" cy="640080"/>
          </a:xfrm>
          <a:prstGeom prst="ellipse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800" b="1">
                <a:solidFill>
                  <a:srgbClr val="FFFFFF"/>
                </a:solidFill>
                <a:latin typeface="Calibri"/>
              </a:rPr>
              <a:t>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4480" y="1965960"/>
            <a:ext cx="2505456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 i="0">
                <a:solidFill>
                  <a:srgbClr val="E26A2C"/>
                </a:solidFill>
                <a:latin typeface="Calibri"/>
              </a:rPr>
              <a:t>Student</a:t>
            </a:r>
          </a:p>
        </p:txBody>
      </p:sp>
      <p:sp>
        <p:nvSpPr>
          <p:cNvPr id="13" name="Oval 12"/>
          <p:cNvSpPr/>
          <p:nvPr/>
        </p:nvSpPr>
        <p:spPr>
          <a:xfrm>
            <a:off x="822960" y="2816352"/>
            <a:ext cx="91440" cy="91440"/>
          </a:xfrm>
          <a:prstGeom prst="ellipse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51560" y="2697480"/>
            <a:ext cx="305409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 i="0">
                <a:solidFill>
                  <a:srgbClr val="3A3A3A"/>
                </a:solidFill>
                <a:latin typeface="Calibri"/>
              </a:rPr>
              <a:t>Search by city, budget, gender pref.</a:t>
            </a:r>
          </a:p>
        </p:txBody>
      </p:sp>
      <p:sp>
        <p:nvSpPr>
          <p:cNvPr id="15" name="Oval 14"/>
          <p:cNvSpPr/>
          <p:nvPr/>
        </p:nvSpPr>
        <p:spPr>
          <a:xfrm>
            <a:off x="822960" y="3383280"/>
            <a:ext cx="91440" cy="91440"/>
          </a:xfrm>
          <a:prstGeom prst="ellipse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51560" y="3264408"/>
            <a:ext cx="305409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 i="0">
                <a:solidFill>
                  <a:srgbClr val="3A3A3A"/>
                </a:solidFill>
                <a:latin typeface="Calibri"/>
              </a:rPr>
              <a:t>Request a visit or reserve a room.</a:t>
            </a:r>
          </a:p>
        </p:txBody>
      </p:sp>
      <p:sp>
        <p:nvSpPr>
          <p:cNvPr id="17" name="Oval 16"/>
          <p:cNvSpPr/>
          <p:nvPr/>
        </p:nvSpPr>
        <p:spPr>
          <a:xfrm>
            <a:off x="822960" y="3950208"/>
            <a:ext cx="91440" cy="91440"/>
          </a:xfrm>
          <a:prstGeom prst="ellipse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831336"/>
            <a:ext cx="305409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 i="0">
                <a:solidFill>
                  <a:srgbClr val="3A3A3A"/>
                </a:solidFill>
                <a:latin typeface="Calibri"/>
              </a:rPr>
              <a:t>Pay rent on the platform.</a:t>
            </a:r>
          </a:p>
        </p:txBody>
      </p:sp>
      <p:sp>
        <p:nvSpPr>
          <p:cNvPr id="19" name="Oval 18"/>
          <p:cNvSpPr/>
          <p:nvPr/>
        </p:nvSpPr>
        <p:spPr>
          <a:xfrm>
            <a:off x="822960" y="4517136"/>
            <a:ext cx="91440" cy="91440"/>
          </a:xfrm>
          <a:prstGeom prst="ellipse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51560" y="4398264"/>
            <a:ext cx="305409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 i="0">
                <a:solidFill>
                  <a:srgbClr val="3A3A3A"/>
                </a:solidFill>
                <a:latin typeface="Calibri"/>
              </a:rPr>
              <a:t>Leave feedback (verified badge).</a:t>
            </a:r>
          </a:p>
        </p:txBody>
      </p:sp>
      <p:sp>
        <p:nvSpPr>
          <p:cNvPr id="21" name="Oval 20"/>
          <p:cNvSpPr/>
          <p:nvPr/>
        </p:nvSpPr>
        <p:spPr>
          <a:xfrm>
            <a:off x="822960" y="5084064"/>
            <a:ext cx="91440" cy="91440"/>
          </a:xfrm>
          <a:prstGeom prst="ellipse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51560" y="4965192"/>
            <a:ext cx="305409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 i="0">
                <a:solidFill>
                  <a:srgbClr val="3A3A3A"/>
                </a:solidFill>
                <a:latin typeface="Calibri"/>
              </a:rPr>
              <a:t>Verify identity via DigiLocker.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389120" y="1691640"/>
            <a:ext cx="3694176" cy="42519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4663440" y="1874519"/>
            <a:ext cx="640080" cy="640080"/>
          </a:xfrm>
          <a:prstGeom prst="ellipse">
            <a:avLst/>
          </a:prstGeom>
          <a:solidFill>
            <a:srgbClr val="1A3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800" b="1">
                <a:solidFill>
                  <a:srgbClr val="FFFFFF"/>
                </a:solidFill>
                <a:latin typeface="Calibri"/>
              </a:rPr>
              <a:t>O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394960" y="1965960"/>
            <a:ext cx="2505456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 i="0">
                <a:solidFill>
                  <a:srgbClr val="1A355E"/>
                </a:solidFill>
                <a:latin typeface="Calibri"/>
              </a:rPr>
              <a:t>Owner</a:t>
            </a:r>
          </a:p>
        </p:txBody>
      </p:sp>
      <p:sp>
        <p:nvSpPr>
          <p:cNvPr id="26" name="Oval 25"/>
          <p:cNvSpPr/>
          <p:nvPr/>
        </p:nvSpPr>
        <p:spPr>
          <a:xfrm>
            <a:off x="4663440" y="2816352"/>
            <a:ext cx="91440" cy="91440"/>
          </a:xfrm>
          <a:prstGeom prst="ellipse">
            <a:avLst/>
          </a:prstGeom>
          <a:solidFill>
            <a:srgbClr val="1A3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892040" y="2697480"/>
            <a:ext cx="305409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 i="0">
                <a:solidFill>
                  <a:srgbClr val="3A3A3A"/>
                </a:solidFill>
                <a:latin typeface="Calibri"/>
              </a:rPr>
              <a:t>Create / edit / pause listings.</a:t>
            </a:r>
          </a:p>
        </p:txBody>
      </p:sp>
      <p:sp>
        <p:nvSpPr>
          <p:cNvPr id="28" name="Oval 27"/>
          <p:cNvSpPr/>
          <p:nvPr/>
        </p:nvSpPr>
        <p:spPr>
          <a:xfrm>
            <a:off x="4663440" y="3383280"/>
            <a:ext cx="91440" cy="91440"/>
          </a:xfrm>
          <a:prstGeom prst="ellipse">
            <a:avLst/>
          </a:prstGeom>
          <a:solidFill>
            <a:srgbClr val="1A3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892040" y="3264408"/>
            <a:ext cx="305409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 i="0">
                <a:solidFill>
                  <a:srgbClr val="3A3A3A"/>
                </a:solidFill>
                <a:latin typeface="Calibri"/>
              </a:rPr>
              <a:t>Receive booking inbox.</a:t>
            </a:r>
          </a:p>
        </p:txBody>
      </p:sp>
      <p:sp>
        <p:nvSpPr>
          <p:cNvPr id="30" name="Oval 29"/>
          <p:cNvSpPr/>
          <p:nvPr/>
        </p:nvSpPr>
        <p:spPr>
          <a:xfrm>
            <a:off x="4663440" y="3950208"/>
            <a:ext cx="91440" cy="91440"/>
          </a:xfrm>
          <a:prstGeom prst="ellipse">
            <a:avLst/>
          </a:prstGeom>
          <a:solidFill>
            <a:srgbClr val="1A3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892040" y="3831336"/>
            <a:ext cx="305409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 i="0">
                <a:solidFill>
                  <a:srgbClr val="3A3A3A"/>
                </a:solidFill>
                <a:latin typeface="Calibri"/>
              </a:rPr>
              <a:t>Accept or decline visit requests.</a:t>
            </a:r>
          </a:p>
        </p:txBody>
      </p:sp>
      <p:sp>
        <p:nvSpPr>
          <p:cNvPr id="32" name="Oval 31"/>
          <p:cNvSpPr/>
          <p:nvPr/>
        </p:nvSpPr>
        <p:spPr>
          <a:xfrm>
            <a:off x="4663440" y="4517136"/>
            <a:ext cx="91440" cy="91440"/>
          </a:xfrm>
          <a:prstGeom prst="ellipse">
            <a:avLst/>
          </a:prstGeom>
          <a:solidFill>
            <a:srgbClr val="1A3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892040" y="4398264"/>
            <a:ext cx="305409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 i="0">
                <a:solidFill>
                  <a:srgbClr val="3A3A3A"/>
                </a:solidFill>
                <a:latin typeface="Calibri"/>
              </a:rPr>
              <a:t>Mark a tenant as renter manually.</a:t>
            </a:r>
          </a:p>
        </p:txBody>
      </p:sp>
      <p:sp>
        <p:nvSpPr>
          <p:cNvPr id="34" name="Oval 33"/>
          <p:cNvSpPr/>
          <p:nvPr/>
        </p:nvSpPr>
        <p:spPr>
          <a:xfrm>
            <a:off x="4663440" y="5084064"/>
            <a:ext cx="91440" cy="91440"/>
          </a:xfrm>
          <a:prstGeom prst="ellipse">
            <a:avLst/>
          </a:prstGeom>
          <a:solidFill>
            <a:srgbClr val="1A3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892040" y="4965192"/>
            <a:ext cx="305409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 i="0">
                <a:solidFill>
                  <a:srgbClr val="3A3A3A"/>
                </a:solidFill>
                <a:latin typeface="Calibri"/>
              </a:rPr>
              <a:t>Track captured payments.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8229600" y="1691640"/>
            <a:ext cx="3694176" cy="42519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Oval 36"/>
          <p:cNvSpPr/>
          <p:nvPr/>
        </p:nvSpPr>
        <p:spPr>
          <a:xfrm>
            <a:off x="8503920" y="1874519"/>
            <a:ext cx="640080" cy="640080"/>
          </a:xfrm>
          <a:prstGeom prst="ellipse">
            <a:avLst/>
          </a:prstGeom>
          <a:solidFill>
            <a:srgbClr val="1F7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800" b="1">
                <a:solidFill>
                  <a:srgbClr val="FFFFFF"/>
                </a:solidFill>
                <a:latin typeface="Calibri"/>
              </a:rPr>
              <a:t>A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235440" y="1965960"/>
            <a:ext cx="2505456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1" i="0">
                <a:solidFill>
                  <a:srgbClr val="1F7A3D"/>
                </a:solidFill>
                <a:latin typeface="Calibri"/>
              </a:rPr>
              <a:t>Admin</a:t>
            </a:r>
          </a:p>
        </p:txBody>
      </p:sp>
      <p:sp>
        <p:nvSpPr>
          <p:cNvPr id="39" name="Oval 38"/>
          <p:cNvSpPr/>
          <p:nvPr/>
        </p:nvSpPr>
        <p:spPr>
          <a:xfrm>
            <a:off x="8503920" y="2816352"/>
            <a:ext cx="91440" cy="91440"/>
          </a:xfrm>
          <a:prstGeom prst="ellipse">
            <a:avLst/>
          </a:prstGeom>
          <a:solidFill>
            <a:srgbClr val="1F7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8732520" y="2697480"/>
            <a:ext cx="305409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 i="0">
                <a:solidFill>
                  <a:srgbClr val="3A3A3A"/>
                </a:solidFill>
                <a:latin typeface="Calibri"/>
              </a:rPr>
              <a:t>Live SIEM dashboard (audit log).</a:t>
            </a:r>
          </a:p>
        </p:txBody>
      </p:sp>
      <p:sp>
        <p:nvSpPr>
          <p:cNvPr id="41" name="Oval 40"/>
          <p:cNvSpPr/>
          <p:nvPr/>
        </p:nvSpPr>
        <p:spPr>
          <a:xfrm>
            <a:off x="8503920" y="3383280"/>
            <a:ext cx="91440" cy="91440"/>
          </a:xfrm>
          <a:prstGeom prst="ellipse">
            <a:avLst/>
          </a:prstGeom>
          <a:solidFill>
            <a:srgbClr val="1F7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8732520" y="3264408"/>
            <a:ext cx="305409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 i="0">
                <a:solidFill>
                  <a:srgbClr val="3A3A3A"/>
                </a:solidFill>
                <a:latin typeface="Calibri"/>
              </a:rPr>
              <a:t>Filter by actor / action / entity.</a:t>
            </a:r>
          </a:p>
        </p:txBody>
      </p:sp>
      <p:sp>
        <p:nvSpPr>
          <p:cNvPr id="43" name="Oval 42"/>
          <p:cNvSpPr/>
          <p:nvPr/>
        </p:nvSpPr>
        <p:spPr>
          <a:xfrm>
            <a:off x="8503920" y="3950208"/>
            <a:ext cx="91440" cy="91440"/>
          </a:xfrm>
          <a:prstGeom prst="ellipse">
            <a:avLst/>
          </a:prstGeom>
          <a:solidFill>
            <a:srgbClr val="1F7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732520" y="3831336"/>
            <a:ext cx="305409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 i="0">
                <a:solidFill>
                  <a:srgbClr val="3A3A3A"/>
                </a:solidFill>
                <a:latin typeface="Calibri"/>
              </a:rPr>
              <a:t>Spot abuse, rate-limit hits, errors.</a:t>
            </a:r>
          </a:p>
        </p:txBody>
      </p:sp>
      <p:sp>
        <p:nvSpPr>
          <p:cNvPr id="45" name="Oval 44"/>
          <p:cNvSpPr/>
          <p:nvPr/>
        </p:nvSpPr>
        <p:spPr>
          <a:xfrm>
            <a:off x="8503920" y="4517136"/>
            <a:ext cx="91440" cy="91440"/>
          </a:xfrm>
          <a:prstGeom prst="ellipse">
            <a:avLst/>
          </a:prstGeom>
          <a:solidFill>
            <a:srgbClr val="1F7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732520" y="4398264"/>
            <a:ext cx="305409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 i="0">
                <a:solidFill>
                  <a:srgbClr val="3A3A3A"/>
                </a:solidFill>
                <a:latin typeface="Calibri"/>
              </a:rPr>
              <a:t>Inspect ONDC message timeline.</a:t>
            </a:r>
          </a:p>
        </p:txBody>
      </p:sp>
      <p:sp>
        <p:nvSpPr>
          <p:cNvPr id="47" name="Oval 46"/>
          <p:cNvSpPr/>
          <p:nvPr/>
        </p:nvSpPr>
        <p:spPr>
          <a:xfrm>
            <a:off x="8503920" y="5084064"/>
            <a:ext cx="91440" cy="91440"/>
          </a:xfrm>
          <a:prstGeom prst="ellipse">
            <a:avLst/>
          </a:prstGeom>
          <a:solidFill>
            <a:srgbClr val="1F7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32520" y="4965192"/>
            <a:ext cx="305409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 i="0">
                <a:solidFill>
                  <a:srgbClr val="3A3A3A"/>
                </a:solidFill>
                <a:latin typeface="Calibri"/>
              </a:rPr>
              <a:t>Read-only by design.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B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1A1A1A"/>
                </a:solidFill>
                <a:latin typeface="Calibri"/>
              </a:rPr>
              <a:t>What's Been Built (MLP)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60120"/>
            <a:ext cx="11064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555555"/>
                </a:solidFill>
                <a:latin typeface="Calibri"/>
              </a:rPr>
              <a:t>End-to-end, deployable, tested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48640" y="1417320"/>
            <a:ext cx="1645920" cy="0"/>
          </a:xfrm>
          <a:prstGeom prst="line">
            <a:avLst/>
          </a:prstGeom>
          <a:ln w="31750">
            <a:solidFill>
              <a:srgbClr val="E26A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148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555555"/>
                </a:solidFill>
                <a:latin typeface="Calibri"/>
              </a:rPr>
              <a:t>Akshit Thakur  ·  GharSetu Capstone  · 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555555"/>
                </a:solidFill>
                <a:latin typeface="Calibri"/>
              </a:rPr>
              <a:t>6 /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11480" y="6446520"/>
            <a:ext cx="11365992" cy="0"/>
          </a:xfrm>
          <a:prstGeom prst="line">
            <a:avLst/>
          </a:prstGeom>
          <a:ln w="6350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48640" y="1600200"/>
            <a:ext cx="2194560" cy="123444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1691640"/>
            <a:ext cx="21945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3200" b="1" i="0">
                <a:solidFill>
                  <a:srgbClr val="8A3F18"/>
                </a:solidFill>
                <a:latin typeface="Calibri"/>
              </a:rPr>
              <a:t>36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331720"/>
            <a:ext cx="2194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0">
                <a:solidFill>
                  <a:srgbClr val="555555"/>
                </a:solidFill>
                <a:latin typeface="Calibri"/>
              </a:rPr>
              <a:t>HTTP routes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816352" y="1600200"/>
            <a:ext cx="2194560" cy="123444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816352" y="1691640"/>
            <a:ext cx="21945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3200" b="1" i="0">
                <a:solidFill>
                  <a:srgbClr val="8A3F18"/>
                </a:solidFill>
                <a:latin typeface="Calibri"/>
              </a:rPr>
              <a:t>10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16352" y="2331720"/>
            <a:ext cx="2194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0">
                <a:solidFill>
                  <a:srgbClr val="555555"/>
                </a:solidFill>
                <a:latin typeface="Calibri"/>
              </a:rPr>
              <a:t>DB tables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084064" y="1600200"/>
            <a:ext cx="2194560" cy="123444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084064" y="1691640"/>
            <a:ext cx="21945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3200" b="1" i="0">
                <a:solidFill>
                  <a:srgbClr val="8A3F18"/>
                </a:solidFill>
                <a:latin typeface="Calibri"/>
              </a:rPr>
              <a:t>9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84064" y="2331720"/>
            <a:ext cx="2194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0">
                <a:solidFill>
                  <a:srgbClr val="555555"/>
                </a:solidFill>
                <a:latin typeface="Calibri"/>
              </a:rPr>
              <a:t>ONDC actions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351776" y="1600200"/>
            <a:ext cx="2194560" cy="123444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51776" y="1691640"/>
            <a:ext cx="21945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3200" b="1" i="0">
                <a:solidFill>
                  <a:srgbClr val="8A3F18"/>
                </a:solidFill>
                <a:latin typeface="Calibri"/>
              </a:rPr>
              <a:t>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51776" y="2331720"/>
            <a:ext cx="2194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0">
                <a:solidFill>
                  <a:srgbClr val="555555"/>
                </a:solidFill>
                <a:latin typeface="Calibri"/>
              </a:rPr>
              <a:t>languages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9619488" y="1600200"/>
            <a:ext cx="2194560" cy="123444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619488" y="1691640"/>
            <a:ext cx="21945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3200" b="1" i="0">
                <a:solidFill>
                  <a:srgbClr val="8A3F18"/>
                </a:solidFill>
                <a:latin typeface="Calibri"/>
              </a:rPr>
              <a:t>10/10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619488" y="2331720"/>
            <a:ext cx="2194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0">
                <a:solidFill>
                  <a:srgbClr val="555555"/>
                </a:solidFill>
                <a:latin typeface="Calibri"/>
              </a:rPr>
              <a:t>smoke tests pass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3063240"/>
            <a:ext cx="5486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1A355E"/>
                </a:solidFill>
                <a:latin typeface="Calibri"/>
              </a:rPr>
              <a:t>Surface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3520440"/>
            <a:ext cx="5486400" cy="2926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400"/>
              </a:spcAft>
            </a:pPr>
            <a:r>
              <a:rPr sz="1400" b="0">
                <a:solidFill>
                  <a:srgbClr val="3A3A3A"/>
                </a:solidFill>
                <a:latin typeface="Calibri"/>
              </a:rPr>
              <a:t>•  Server-rendered EJS pages, mobile first.</a:t>
            </a:r>
          </a:p>
          <a:p>
            <a:pPr algn="l">
              <a:lnSpc>
                <a:spcPct val="120000"/>
              </a:lnSpc>
              <a:spcAft>
                <a:spcPts val="400"/>
              </a:spcAft>
            </a:pPr>
            <a:r>
              <a:rPr sz="1400" b="0">
                <a:solidFill>
                  <a:srgbClr val="3A3A3A"/>
                </a:solidFill>
                <a:latin typeface="Calibri"/>
              </a:rPr>
              <a:t>•  Search with city, budget, gender, amenities.</a:t>
            </a:r>
          </a:p>
          <a:p>
            <a:pPr algn="l">
              <a:lnSpc>
                <a:spcPct val="120000"/>
              </a:lnSpc>
              <a:spcAft>
                <a:spcPts val="400"/>
              </a:spcAft>
            </a:pPr>
            <a:r>
              <a:rPr sz="1400" b="0">
                <a:solidFill>
                  <a:srgbClr val="3A3A3A"/>
                </a:solidFill>
                <a:latin typeface="Calibri"/>
              </a:rPr>
              <a:t>•  Listings CRUD with image upload (sharp WebP).</a:t>
            </a:r>
          </a:p>
          <a:p>
            <a:pPr algn="l">
              <a:lnSpc>
                <a:spcPct val="120000"/>
              </a:lnSpc>
              <a:spcAft>
                <a:spcPts val="400"/>
              </a:spcAft>
            </a:pPr>
            <a:r>
              <a:rPr sz="1400" b="0">
                <a:solidFill>
                  <a:srgbClr val="3A3A3A"/>
                </a:solidFill>
                <a:latin typeface="Calibri"/>
              </a:rPr>
              <a:t>•  Bookings: visit + reserve, owner inbox.</a:t>
            </a:r>
          </a:p>
          <a:p>
            <a:pPr algn="l">
              <a:lnSpc>
                <a:spcPct val="120000"/>
              </a:lnSpc>
              <a:spcAft>
                <a:spcPts val="400"/>
              </a:spcAft>
            </a:pPr>
            <a:r>
              <a:rPr sz="1400" b="0">
                <a:solidFill>
                  <a:srgbClr val="3A3A3A"/>
                </a:solidFill>
                <a:latin typeface="Calibri"/>
              </a:rPr>
              <a:t>•  Razorpay rent payments (real-shape sim).</a:t>
            </a:r>
          </a:p>
          <a:p>
            <a:pPr algn="l">
              <a:lnSpc>
                <a:spcPct val="120000"/>
              </a:lnSpc>
              <a:spcAft>
                <a:spcPts val="400"/>
              </a:spcAft>
            </a:pPr>
            <a:r>
              <a:rPr sz="1400" b="0">
                <a:solidFill>
                  <a:srgbClr val="3A3A3A"/>
                </a:solidFill>
                <a:latin typeface="Calibri"/>
              </a:rPr>
              <a:t>•  DigiLocker KYC (real-shape sim).</a:t>
            </a:r>
          </a:p>
          <a:p>
            <a:pPr algn="l">
              <a:lnSpc>
                <a:spcPct val="120000"/>
              </a:lnSpc>
              <a:spcAft>
                <a:spcPts val="400"/>
              </a:spcAft>
            </a:pPr>
            <a:r>
              <a:rPr sz="1400" b="0">
                <a:solidFill>
                  <a:srgbClr val="3A3A3A"/>
                </a:solidFill>
                <a:latin typeface="Calibri"/>
              </a:rPr>
              <a:t>•  Verified-renter feedback engine.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309360" y="3063240"/>
            <a:ext cx="5486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1A355E"/>
                </a:solidFill>
                <a:latin typeface="Calibri"/>
              </a:rPr>
              <a:t>Platform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309360" y="3520440"/>
            <a:ext cx="5486400" cy="2926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400"/>
              </a:spcAft>
            </a:pPr>
            <a:r>
              <a:rPr sz="1400" b="0">
                <a:solidFill>
                  <a:srgbClr val="3A3A3A"/>
                </a:solidFill>
                <a:latin typeface="Calibri"/>
              </a:rPr>
              <a:t>•  ONDC Beckn 1.2 endpoints (search→support).</a:t>
            </a:r>
          </a:p>
          <a:p>
            <a:pPr algn="l">
              <a:lnSpc>
                <a:spcPct val="120000"/>
              </a:lnSpc>
              <a:spcAft>
                <a:spcPts val="400"/>
              </a:spcAft>
            </a:pPr>
            <a:r>
              <a:rPr sz="1400" b="0">
                <a:solidFill>
                  <a:srgbClr val="3A3A3A"/>
                </a:solidFill>
                <a:latin typeface="Calibri"/>
              </a:rPr>
              <a:t>•  Bilingual EN + HI, RTL-ready, locale picker.</a:t>
            </a:r>
          </a:p>
          <a:p>
            <a:pPr algn="l">
              <a:lnSpc>
                <a:spcPct val="120000"/>
              </a:lnSpc>
              <a:spcAft>
                <a:spcPts val="400"/>
              </a:spcAft>
            </a:pPr>
            <a:r>
              <a:rPr sz="1400" b="0">
                <a:solidFill>
                  <a:srgbClr val="3A3A3A"/>
                </a:solidFill>
                <a:latin typeface="Calibri"/>
              </a:rPr>
              <a:t>•  WCAG 2.2 AAA: skip-link, focus, ARIA, contrast.</a:t>
            </a:r>
          </a:p>
          <a:p>
            <a:pPr algn="l">
              <a:lnSpc>
                <a:spcPct val="120000"/>
              </a:lnSpc>
              <a:spcAft>
                <a:spcPts val="400"/>
              </a:spcAft>
            </a:pPr>
            <a:r>
              <a:rPr sz="1400" b="0">
                <a:solidFill>
                  <a:srgbClr val="3A3A3A"/>
                </a:solidFill>
                <a:latin typeface="Calibri"/>
              </a:rPr>
              <a:t>•  Service worker shell + last 20 listings cache.</a:t>
            </a:r>
          </a:p>
          <a:p>
            <a:pPr algn="l">
              <a:lnSpc>
                <a:spcPct val="120000"/>
              </a:lnSpc>
              <a:spcAft>
                <a:spcPts val="400"/>
              </a:spcAft>
            </a:pPr>
            <a:r>
              <a:rPr sz="1400" b="0">
                <a:solidFill>
                  <a:srgbClr val="3A3A3A"/>
                </a:solidFill>
                <a:latin typeface="Calibri"/>
              </a:rPr>
              <a:t>•  Pino structured logs to stdout.</a:t>
            </a:r>
          </a:p>
          <a:p>
            <a:pPr algn="l">
              <a:lnSpc>
                <a:spcPct val="120000"/>
              </a:lnSpc>
              <a:spcAft>
                <a:spcPts val="400"/>
              </a:spcAft>
            </a:pPr>
            <a:r>
              <a:rPr sz="1400" b="0">
                <a:solidFill>
                  <a:srgbClr val="3A3A3A"/>
                </a:solidFill>
                <a:latin typeface="Calibri"/>
              </a:rPr>
              <a:t>•  Admin SIEM dashboard with live SSE feed.</a:t>
            </a:r>
          </a:p>
          <a:p>
            <a:pPr algn="l">
              <a:lnSpc>
                <a:spcPct val="120000"/>
              </a:lnSpc>
              <a:spcAft>
                <a:spcPts val="400"/>
              </a:spcAft>
            </a:pPr>
            <a:r>
              <a:rPr sz="1400" b="0">
                <a:solidFill>
                  <a:srgbClr val="3A3A3A"/>
                </a:solidFill>
                <a:latin typeface="Calibri"/>
              </a:rPr>
              <a:t>•  Cloud Run deploy via one shell script.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B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1A1A1A"/>
                </a:solidFill>
                <a:latin typeface="Calibri"/>
              </a:rPr>
              <a:t>Live Demo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60120"/>
            <a:ext cx="11064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555555"/>
                </a:solidFill>
                <a:latin typeface="Calibri"/>
              </a:rPr>
              <a:t>What you'd see on screen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48640" y="1417320"/>
            <a:ext cx="1645920" cy="0"/>
          </a:xfrm>
          <a:prstGeom prst="line">
            <a:avLst/>
          </a:prstGeom>
          <a:ln w="31750">
            <a:solidFill>
              <a:srgbClr val="E26A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148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555555"/>
                </a:solidFill>
                <a:latin typeface="Calibri"/>
              </a:rPr>
              <a:t>Akshit Thakur  ·  GharSetu Capstone  · 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555555"/>
                </a:solidFill>
                <a:latin typeface="Calibri"/>
              </a:rPr>
              <a:t>7 /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11480" y="6446520"/>
            <a:ext cx="11365992" cy="0"/>
          </a:xfrm>
          <a:prstGeom prst="line">
            <a:avLst/>
          </a:prstGeom>
          <a:ln w="6350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48640" y="1691640"/>
            <a:ext cx="3694176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48640" y="1691640"/>
            <a:ext cx="3694176" cy="54864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7240" y="1874520"/>
            <a:ext cx="3236976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1A1A1A"/>
                </a:solidFill>
                <a:latin typeface="Calibri"/>
              </a:rPr>
              <a:t>Home /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2331720"/>
            <a:ext cx="3236976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Hero, search bar, featured listings near Solan. 12KB HTML, 25KB CSS.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389120" y="1691640"/>
            <a:ext cx="3694176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389120" y="1691640"/>
            <a:ext cx="3694176" cy="54864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617720" y="1874520"/>
            <a:ext cx="3236976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1A1A1A"/>
                </a:solidFill>
                <a:latin typeface="Calibri"/>
              </a:rPr>
              <a:t>Search /search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17720" y="2331720"/>
            <a:ext cx="3236976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Filters left, list + map toggle right. JSON API at /api/search.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229600" y="1691640"/>
            <a:ext cx="3694176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229600" y="1691640"/>
            <a:ext cx="3694176" cy="54864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58200" y="1874520"/>
            <a:ext cx="3236976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1A1A1A"/>
                </a:solidFill>
                <a:latin typeface="Calibri"/>
              </a:rPr>
              <a:t>Listing /listings/:id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58200" y="2331720"/>
            <a:ext cx="3236976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Photos, map, amenities, verified-renter feedback first.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48640" y="3703320"/>
            <a:ext cx="3694176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548640" y="3703320"/>
            <a:ext cx="3694176" cy="54864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77240" y="3886200"/>
            <a:ext cx="3236976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1A1A1A"/>
                </a:solidFill>
                <a:latin typeface="Calibri"/>
              </a:rPr>
              <a:t>Book /bookings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4343400"/>
            <a:ext cx="3236976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Visit or reserve. Owner gets it in their dashboard inbox.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389120" y="3703320"/>
            <a:ext cx="3694176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389120" y="3703320"/>
            <a:ext cx="3694176" cy="54864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617720" y="3886200"/>
            <a:ext cx="3236976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1A1A1A"/>
                </a:solidFill>
                <a:latin typeface="Calibri"/>
              </a:rPr>
              <a:t>Pay /pay/:id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617720" y="4343400"/>
            <a:ext cx="3236976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Razorpay-style order created. Webhook flips status to captured.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229600" y="3703320"/>
            <a:ext cx="3694176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8229600" y="3703320"/>
            <a:ext cx="3694176" cy="54864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458200" y="3886200"/>
            <a:ext cx="3236976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1A1A1A"/>
                </a:solidFill>
                <a:latin typeface="Calibri"/>
              </a:rPr>
              <a:t>Admin /admin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458200" y="4343400"/>
            <a:ext cx="3236976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3A3A3A"/>
                </a:solidFill>
                <a:latin typeface="Calibri"/>
              </a:rPr>
              <a:t>Live audit feed, filter by action / actor, ONDC traffic visible.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548640" y="5760720"/>
            <a:ext cx="11228832" cy="50292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31520" y="5815584"/>
            <a:ext cx="109728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A1A"/>
                </a:solidFill>
                <a:latin typeface="Calibri"/>
              </a:rPr>
              <a:t>Seeded credentials   student@gharsetu.local / Student@2026!     owner@gharsetu.local / Owner@2026!     admin@gharsetu.local / Admin@2026!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B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1A1A1A"/>
                </a:solidFill>
                <a:latin typeface="Calibri"/>
              </a:rPr>
              <a:t>System Architecture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60120"/>
            <a:ext cx="11064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555555"/>
                </a:solidFill>
                <a:latin typeface="Calibri"/>
              </a:rPr>
              <a:t>One container, one process, zero idle cost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48640" y="1417320"/>
            <a:ext cx="1645920" cy="0"/>
          </a:xfrm>
          <a:prstGeom prst="line">
            <a:avLst/>
          </a:prstGeom>
          <a:ln w="31750">
            <a:solidFill>
              <a:srgbClr val="E26A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148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555555"/>
                </a:solidFill>
                <a:latin typeface="Calibri"/>
              </a:rPr>
              <a:t>Akshit Thakur  ·  GharSetu Capstone  · 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555555"/>
                </a:solidFill>
                <a:latin typeface="Calibri"/>
              </a:rPr>
              <a:t>8 /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11480" y="6446520"/>
            <a:ext cx="11365992" cy="0"/>
          </a:xfrm>
          <a:prstGeom prst="line">
            <a:avLst/>
          </a:prstGeom>
          <a:ln w="6350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48640" y="2377440"/>
            <a:ext cx="2194560" cy="12801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1A35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2514600"/>
            <a:ext cx="2194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 i="0">
                <a:solidFill>
                  <a:srgbClr val="1A355E"/>
                </a:solidFill>
                <a:latin typeface="Calibri"/>
              </a:rPr>
              <a:t>Browser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880360"/>
            <a:ext cx="21945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0">
                <a:solidFill>
                  <a:srgbClr val="555555"/>
                </a:solidFill>
                <a:latin typeface="Calibri"/>
              </a:rPr>
              <a:t>(mobile, 2G ok)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154680"/>
            <a:ext cx="21945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 i="0">
                <a:solidFill>
                  <a:srgbClr val="3A3A3A"/>
                </a:solidFill>
                <a:latin typeface="Calibri"/>
              </a:rPr>
              <a:t>EJS + 0 framework JS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023360" y="1828800"/>
            <a:ext cx="4114800" cy="246888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905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023360" y="192024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 i="0">
                <a:solidFill>
                  <a:srgbClr val="8A3F18"/>
                </a:solidFill>
                <a:latin typeface="Calibri"/>
              </a:rPr>
              <a:t>Cloud Run (asia-south1)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023360" y="2240280"/>
            <a:ext cx="4114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 i="0">
                <a:solidFill>
                  <a:srgbClr val="1A1A1A"/>
                </a:solidFill>
                <a:latin typeface="Calibri"/>
              </a:rPr>
              <a:t>Fastify 5  +  Node 22 LTS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297680" y="2788920"/>
            <a:ext cx="3566160" cy="292608"/>
          </a:xfrm>
          <a:prstGeom prst="rect">
            <a:avLst/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297680" y="2825496"/>
            <a:ext cx="3566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0">
                <a:solidFill>
                  <a:srgbClr val="3A3A3A"/>
                </a:solidFill>
                <a:latin typeface="Calibri"/>
              </a:rPr>
              <a:t>EJS SSR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97680" y="3118103"/>
            <a:ext cx="3566160" cy="292608"/>
          </a:xfrm>
          <a:prstGeom prst="rect">
            <a:avLst/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297680" y="3154679"/>
            <a:ext cx="3566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0">
                <a:solidFill>
                  <a:srgbClr val="3A3A3A"/>
                </a:solidFill>
                <a:latin typeface="Calibri"/>
              </a:rPr>
              <a:t>zod validation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297680" y="3447287"/>
            <a:ext cx="3566160" cy="292608"/>
          </a:xfrm>
          <a:prstGeom prst="rect">
            <a:avLst/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297680" y="3483863"/>
            <a:ext cx="3566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0">
                <a:solidFill>
                  <a:srgbClr val="3A3A3A"/>
                </a:solidFill>
                <a:latin typeface="Calibri"/>
              </a:rPr>
              <a:t>JWT cookie auth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297680" y="3776472"/>
            <a:ext cx="3566160" cy="292608"/>
          </a:xfrm>
          <a:prstGeom prst="rect">
            <a:avLst/>
          </a:prstGeom>
          <a:solidFill>
            <a:srgbClr val="FFFFFF"/>
          </a:solidFill>
          <a:ln w="9525">
            <a:solidFill>
              <a:srgbClr val="C9B79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297680" y="3813048"/>
            <a:ext cx="3566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0">
                <a:solidFill>
                  <a:srgbClr val="3A3A3A"/>
                </a:solidFill>
                <a:latin typeface="Calibri"/>
              </a:rPr>
              <a:t>pino JSON logs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9144000" y="1828800"/>
            <a:ext cx="2651760" cy="1143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1F7A3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144000" y="1920240"/>
            <a:ext cx="26517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 i="0">
                <a:solidFill>
                  <a:srgbClr val="1F7A3D"/>
                </a:solidFill>
                <a:latin typeface="Calibri"/>
              </a:rPr>
              <a:t>SQLite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4000" y="233172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0">
                <a:solidFill>
                  <a:srgbClr val="555555"/>
                </a:solidFill>
                <a:latin typeface="Consolas"/>
              </a:rPr>
              <a:t>/tmp/gharsetu.db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44000" y="260604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 i="0">
                <a:solidFill>
                  <a:srgbClr val="3A3A3A"/>
                </a:solidFill>
                <a:latin typeface="Calibri"/>
              </a:rPr>
              <a:t>ephemeral, seeded on cold start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9144000" y="3154680"/>
            <a:ext cx="2651760" cy="1143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1F7A3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9144000" y="3246120"/>
            <a:ext cx="26517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 i="0">
                <a:solidFill>
                  <a:srgbClr val="1F7A3D"/>
                </a:solidFill>
                <a:latin typeface="Consolas"/>
              </a:rPr>
              <a:t>/tmp/uploads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144000" y="3657600"/>
            <a:ext cx="26517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0">
                <a:solidFill>
                  <a:srgbClr val="3A3A3A"/>
                </a:solidFill>
                <a:latin typeface="Calibri"/>
              </a:rPr>
              <a:t>sharp → WebP @ q=78</a:t>
            </a:r>
          </a:p>
        </p:txBody>
      </p:sp>
      <p:cxnSp>
        <p:nvCxnSpPr>
          <p:cNvPr id="32" name="Connector 31"/>
          <p:cNvCxnSpPr/>
          <p:nvPr/>
        </p:nvCxnSpPr>
        <p:spPr>
          <a:xfrm>
            <a:off x="2743200" y="3017520"/>
            <a:ext cx="1280160" cy="0"/>
          </a:xfrm>
          <a:prstGeom prst="line">
            <a:avLst/>
          </a:prstGeom>
          <a:ln w="19050">
            <a:solidFill>
              <a:srgbClr val="3A3A3A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or 32"/>
          <p:cNvCxnSpPr/>
          <p:nvPr/>
        </p:nvCxnSpPr>
        <p:spPr>
          <a:xfrm>
            <a:off x="8138160" y="2377440"/>
            <a:ext cx="1005840" cy="0"/>
          </a:xfrm>
          <a:prstGeom prst="line">
            <a:avLst/>
          </a:prstGeom>
          <a:ln w="19050">
            <a:solidFill>
              <a:srgbClr val="3A3A3A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or 33"/>
          <p:cNvCxnSpPr/>
          <p:nvPr/>
        </p:nvCxnSpPr>
        <p:spPr>
          <a:xfrm>
            <a:off x="8138160" y="3703320"/>
            <a:ext cx="1005840" cy="0"/>
          </a:xfrm>
          <a:prstGeom prst="line">
            <a:avLst/>
          </a:prstGeom>
          <a:ln w="19050">
            <a:solidFill>
              <a:srgbClr val="3A3A3A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548640" y="4754880"/>
            <a:ext cx="3749039" cy="14173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1A35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731520" y="4846320"/>
            <a:ext cx="338327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1A355E"/>
                </a:solidFill>
                <a:latin typeface="Calibri"/>
              </a:rPr>
              <a:t>ONDC peers (BAP / BPP)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1520" y="5166360"/>
            <a:ext cx="3383279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3A3A3A"/>
                </a:solidFill>
                <a:latin typeface="Consolas"/>
              </a:rPr>
              <a:t>POST /ondc/v1/search...support  →  ACK + async on_*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4334255" y="4754880"/>
            <a:ext cx="3749039" cy="14173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8A3F1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517135" y="4846320"/>
            <a:ext cx="338327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8A3F18"/>
                </a:solidFill>
                <a:latin typeface="Calibri"/>
              </a:rPr>
              <a:t>Razorpay (sim)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517135" y="5166360"/>
            <a:ext cx="3383279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3A3A3A"/>
                </a:solidFill>
                <a:latin typeface="Consolas"/>
              </a:rPr>
              <a:t>Order create  +  webhook HMAC-SHA256  →  payment.captured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8119870" y="4754880"/>
            <a:ext cx="3749039" cy="14173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1F7A3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8302750" y="4846320"/>
            <a:ext cx="3383279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1F7A3D"/>
                </a:solidFill>
                <a:latin typeface="Calibri"/>
              </a:rPr>
              <a:t>DigiLocker (sim)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302750" y="5166360"/>
            <a:ext cx="3383279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3A3A3A"/>
                </a:solidFill>
                <a:latin typeface="Consolas"/>
              </a:rPr>
              <a:t>OAuth 2.0 PKCE flow  →  callback  →  kyc_verified=1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B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1148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1A1A1A"/>
                </a:solidFill>
                <a:latin typeface="Calibri"/>
              </a:rPr>
              <a:t>Data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60120"/>
            <a:ext cx="11064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555555"/>
                </a:solidFill>
                <a:latin typeface="Calibri"/>
              </a:rPr>
              <a:t>Ten tables. The trust badge is the centrepiece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48640" y="1417320"/>
            <a:ext cx="1645920" cy="0"/>
          </a:xfrm>
          <a:prstGeom prst="line">
            <a:avLst/>
          </a:prstGeom>
          <a:ln w="31750">
            <a:solidFill>
              <a:srgbClr val="E26A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148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555555"/>
                </a:solidFill>
                <a:latin typeface="Calibri"/>
              </a:rPr>
              <a:t>Akshit Thakur  ·  GharSetu Capstone  · 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2801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555555"/>
                </a:solidFill>
                <a:latin typeface="Calibri"/>
              </a:rPr>
              <a:t>9 /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11480" y="6446520"/>
            <a:ext cx="11365992" cy="0"/>
          </a:xfrm>
          <a:prstGeom prst="line">
            <a:avLst/>
          </a:prstGeom>
          <a:ln w="6350">
            <a:solidFill>
              <a:srgbClr val="C9B79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48640" y="1691640"/>
            <a:ext cx="2221992" cy="10972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1A35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48640" y="1691640"/>
            <a:ext cx="2221992" cy="45720"/>
          </a:xfrm>
          <a:prstGeom prst="rect">
            <a:avLst/>
          </a:prstGeom>
          <a:solidFill>
            <a:srgbClr val="1A3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" y="1783080"/>
            <a:ext cx="2002536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1A355E"/>
                </a:solidFill>
                <a:latin typeface="Consolas"/>
              </a:rPr>
              <a:t>users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" y="2103120"/>
            <a:ext cx="2002536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3A3A3A"/>
                </a:solidFill>
                <a:latin typeface="Consolas"/>
              </a:rPr>
              <a:t>id, email, role, kyc_verified, kyc_method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862072" y="1691640"/>
            <a:ext cx="2221992" cy="10972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1A35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2862072" y="1691640"/>
            <a:ext cx="2221992" cy="45720"/>
          </a:xfrm>
          <a:prstGeom prst="rect">
            <a:avLst/>
          </a:prstGeom>
          <a:solidFill>
            <a:srgbClr val="1A3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971800" y="1783080"/>
            <a:ext cx="2002536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1A355E"/>
                </a:solidFill>
                <a:latin typeface="Consolas"/>
              </a:rPr>
              <a:t>listings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971800" y="2103120"/>
            <a:ext cx="2002536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3A3A3A"/>
                </a:solidFill>
                <a:latin typeface="Consolas"/>
              </a:rPr>
              <a:t>id, owner_id, city, lat, lng, rent_monthly, status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175504" y="1691640"/>
            <a:ext cx="2221992" cy="10972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1A35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175504" y="1691640"/>
            <a:ext cx="2221992" cy="45720"/>
          </a:xfrm>
          <a:prstGeom prst="rect">
            <a:avLst/>
          </a:prstGeom>
          <a:solidFill>
            <a:srgbClr val="1A3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285232" y="1783080"/>
            <a:ext cx="2002536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1A355E"/>
                </a:solidFill>
                <a:latin typeface="Consolas"/>
              </a:rPr>
              <a:t>listing_images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85232" y="2103120"/>
            <a:ext cx="2002536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3A3A3A"/>
                </a:solidFill>
                <a:latin typeface="Consolas"/>
              </a:rPr>
              <a:t>id, listing_id, url, position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488936" y="1691640"/>
            <a:ext cx="2221992" cy="10972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1A35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7488936" y="1691640"/>
            <a:ext cx="2221992" cy="45720"/>
          </a:xfrm>
          <a:prstGeom prst="rect">
            <a:avLst/>
          </a:prstGeom>
          <a:solidFill>
            <a:srgbClr val="1A3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598664" y="1783080"/>
            <a:ext cx="2002536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1A355E"/>
                </a:solidFill>
                <a:latin typeface="Consolas"/>
              </a:rPr>
              <a:t>bookings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598664" y="2103120"/>
            <a:ext cx="2002536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3A3A3A"/>
                </a:solidFill>
                <a:latin typeface="Consolas"/>
              </a:rPr>
              <a:t>id, listing_id, student_id, type, status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802368" y="1691640"/>
            <a:ext cx="2221992" cy="10972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8A3F1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802368" y="1691640"/>
            <a:ext cx="2221992" cy="45720"/>
          </a:xfrm>
          <a:prstGeom prst="rect">
            <a:avLst/>
          </a:prstGeom>
          <a:solidFill>
            <a:srgbClr val="8A3F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912096" y="1783080"/>
            <a:ext cx="2002536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8A3F18"/>
                </a:solidFill>
                <a:latin typeface="Consolas"/>
              </a:rPr>
              <a:t>payments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912096" y="2103120"/>
            <a:ext cx="2002536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3A3A3A"/>
                </a:solidFill>
                <a:latin typeface="Consolas"/>
              </a:rPr>
              <a:t>id, listing_id, payer_id, rzp_order_id, status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48640" y="2971800"/>
            <a:ext cx="2221992" cy="10972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548640" y="2971800"/>
            <a:ext cx="2221992" cy="45720"/>
          </a:xfrm>
          <a:prstGeom prst="rect">
            <a:avLst/>
          </a:prstGeom>
          <a:solidFill>
            <a:srgbClr val="E26A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58368" y="3063240"/>
            <a:ext cx="2002536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E26A2C"/>
                </a:solidFill>
                <a:latin typeface="Consolas"/>
              </a:rPr>
              <a:t>renter_records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58368" y="3383280"/>
            <a:ext cx="2002536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3A3A3A"/>
                </a:solidFill>
                <a:latin typeface="Consolas"/>
              </a:rPr>
              <a:t>id, listing_id, student_id, source, active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2862072" y="2971800"/>
            <a:ext cx="2221992" cy="10972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1F7A3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2862072" y="2971800"/>
            <a:ext cx="2221992" cy="45720"/>
          </a:xfrm>
          <a:prstGeom prst="rect">
            <a:avLst/>
          </a:prstGeom>
          <a:solidFill>
            <a:srgbClr val="1F7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2971800" y="3063240"/>
            <a:ext cx="2002536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1F7A3D"/>
                </a:solidFill>
                <a:latin typeface="Consolas"/>
              </a:rPr>
              <a:t>feedback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971800" y="3383280"/>
            <a:ext cx="2002536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3A3A3A"/>
                </a:solidFill>
                <a:latin typeface="Consolas"/>
              </a:rPr>
              <a:t>id, listing_id, author_id, rating, is_verified_renter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5175504" y="2971800"/>
            <a:ext cx="2221992" cy="10972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5555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5175504" y="2971800"/>
            <a:ext cx="2221992" cy="45720"/>
          </a:xfrm>
          <a:prstGeom prst="rect">
            <a:avLst/>
          </a:prstGeom>
          <a:solidFill>
            <a:srgbClr val="5555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5285232" y="3063240"/>
            <a:ext cx="2002536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555555"/>
                </a:solidFill>
                <a:latin typeface="Consolas"/>
              </a:rPr>
              <a:t>audit_log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285232" y="3383280"/>
            <a:ext cx="2002536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3A3A3A"/>
                </a:solidFill>
                <a:latin typeface="Consolas"/>
              </a:rPr>
              <a:t>id, actor_id, action, entity, payload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7488936" y="2971800"/>
            <a:ext cx="2221992" cy="10972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1A35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7488936" y="2971800"/>
            <a:ext cx="2221992" cy="45720"/>
          </a:xfrm>
          <a:prstGeom prst="rect">
            <a:avLst/>
          </a:prstGeom>
          <a:solidFill>
            <a:srgbClr val="1A35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598664" y="3063240"/>
            <a:ext cx="2002536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1A355E"/>
                </a:solidFill>
                <a:latin typeface="Consolas"/>
              </a:rPr>
              <a:t>ondc_messages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98664" y="3383280"/>
            <a:ext cx="2002536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3A3A3A"/>
                </a:solidFill>
                <a:latin typeface="Consolas"/>
              </a:rPr>
              <a:t>id, txn_id, message_id, action, direction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9802368" y="2971800"/>
            <a:ext cx="2221992" cy="10972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5555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9802368" y="2971800"/>
            <a:ext cx="2221992" cy="45720"/>
          </a:xfrm>
          <a:prstGeom prst="rect">
            <a:avLst/>
          </a:prstGeom>
          <a:solidFill>
            <a:srgbClr val="5555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9912096" y="3063240"/>
            <a:ext cx="2002536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555555"/>
                </a:solidFill>
                <a:latin typeface="Consolas"/>
              </a:rPr>
              <a:t>sessions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912096" y="3383280"/>
            <a:ext cx="2002536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3A3A3A"/>
                </a:solidFill>
                <a:latin typeface="Consolas"/>
              </a:rPr>
              <a:t>jti, user_id, revoked, expires_at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48640" y="4160520"/>
            <a:ext cx="110642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8A3F18"/>
                </a:solidFill>
                <a:latin typeface="Calibri"/>
              </a:rPr>
              <a:t>Trust flow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731520" y="4617720"/>
            <a:ext cx="2468880" cy="59436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8A3F1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731520" y="4764024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 i="0">
                <a:solidFill>
                  <a:srgbClr val="8A3F18"/>
                </a:solidFill>
                <a:latin typeface="Consolas"/>
              </a:rPr>
              <a:t>payments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3703320" y="4617720"/>
            <a:ext cx="2468880" cy="59436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3703320" y="4764024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 i="0">
                <a:solidFill>
                  <a:srgbClr val="E26A2C"/>
                </a:solidFill>
                <a:latin typeface="Consolas"/>
              </a:rPr>
              <a:t>renter_records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6675120" y="4617720"/>
            <a:ext cx="2468880" cy="594360"/>
          </a:xfrm>
          <a:prstGeom prst="roundRect">
            <a:avLst>
              <a:gd name="adj" fmla="val 6000"/>
            </a:avLst>
          </a:prstGeom>
          <a:solidFill>
            <a:srgbClr val="F5ECDC"/>
          </a:solidFill>
          <a:ln w="12700">
            <a:solidFill>
              <a:srgbClr val="1F7A3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6675120" y="4764024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 i="0">
                <a:solidFill>
                  <a:srgbClr val="1F7A3D"/>
                </a:solidFill>
                <a:latin typeface="Consolas"/>
              </a:rPr>
              <a:t>feedback</a:t>
            </a:r>
          </a:p>
        </p:txBody>
      </p:sp>
      <p:cxnSp>
        <p:nvCxnSpPr>
          <p:cNvPr id="57" name="Connector 56"/>
          <p:cNvCxnSpPr/>
          <p:nvPr/>
        </p:nvCxnSpPr>
        <p:spPr>
          <a:xfrm>
            <a:off x="3200400" y="4910328"/>
            <a:ext cx="502920" cy="0"/>
          </a:xfrm>
          <a:prstGeom prst="line">
            <a:avLst/>
          </a:prstGeom>
          <a:ln w="19050">
            <a:solidFill>
              <a:srgbClr val="3A3A3A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nector 57"/>
          <p:cNvCxnSpPr/>
          <p:nvPr/>
        </p:nvCxnSpPr>
        <p:spPr>
          <a:xfrm>
            <a:off x="6172200" y="4910328"/>
            <a:ext cx="502920" cy="0"/>
          </a:xfrm>
          <a:prstGeom prst="line">
            <a:avLst/>
          </a:prstGeom>
          <a:ln w="19050">
            <a:solidFill>
              <a:srgbClr val="3A3A3A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>
            <a:off x="8778240" y="4434840"/>
            <a:ext cx="3017520" cy="9601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E26A2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8778240" y="4498848"/>
            <a:ext cx="3017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 i="0">
                <a:solidFill>
                  <a:srgbClr val="E26A2C"/>
                </a:solidFill>
                <a:latin typeface="Calibri"/>
              </a:rPr>
              <a:t>Owner UI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778240" y="4828032"/>
            <a:ext cx="30175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0">
                <a:solidFill>
                  <a:srgbClr val="3A3A3A"/>
                </a:solidFill>
                <a:latin typeface="Consolas"/>
              </a:rPr>
              <a:t>POST /owner/listings/:lid/renters
source = owner_marked</a:t>
            </a:r>
          </a:p>
        </p:txBody>
      </p:sp>
      <p:cxnSp>
        <p:nvCxnSpPr>
          <p:cNvPr id="62" name="Connector 61"/>
          <p:cNvCxnSpPr/>
          <p:nvPr/>
        </p:nvCxnSpPr>
        <p:spPr>
          <a:xfrm flipH="1">
            <a:off x="7818120" y="4910328"/>
            <a:ext cx="960120" cy="0"/>
          </a:xfrm>
          <a:prstGeom prst="line">
            <a:avLst/>
          </a:prstGeom>
          <a:ln w="19050">
            <a:solidFill>
              <a:srgbClr val="E26A2C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48640" y="5577840"/>
            <a:ext cx="11064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1">
                <a:solidFill>
                  <a:srgbClr val="555555"/>
                </a:solidFill>
                <a:latin typeface="Calibri"/>
              </a:rPr>
              <a:t>renter_records is the single source of truth for the verified-renter badge.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